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89" r:id="rId3"/>
    <p:sldId id="290" r:id="rId4"/>
    <p:sldId id="291" r:id="rId5"/>
    <p:sldId id="257" r:id="rId6"/>
    <p:sldId id="283" r:id="rId7"/>
    <p:sldId id="284" r:id="rId8"/>
    <p:sldId id="285" r:id="rId9"/>
    <p:sldId id="286" r:id="rId10"/>
    <p:sldId id="266" r:id="rId11"/>
    <p:sldId id="267" r:id="rId12"/>
    <p:sldId id="268" r:id="rId13"/>
    <p:sldId id="287" r:id="rId14"/>
    <p:sldId id="265" r:id="rId15"/>
    <p:sldId id="260" r:id="rId16"/>
    <p:sldId id="261" r:id="rId17"/>
    <p:sldId id="262" r:id="rId18"/>
    <p:sldId id="263" r:id="rId19"/>
    <p:sldId id="264" r:id="rId20"/>
    <p:sldId id="288" r:id="rId21"/>
    <p:sldId id="276" r:id="rId22"/>
    <p:sldId id="277" r:id="rId23"/>
    <p:sldId id="278" r:id="rId24"/>
    <p:sldId id="279" r:id="rId25"/>
    <p:sldId id="280" r:id="rId26"/>
    <p:sldId id="281" r:id="rId27"/>
    <p:sldId id="28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6"/>
    <p:restoredTop sz="94640"/>
  </p:normalViewPr>
  <p:slideViewPr>
    <p:cSldViewPr snapToGrid="0" snapToObjects="1">
      <p:cViewPr>
        <p:scale>
          <a:sx n="90" d="100"/>
          <a:sy n="90" d="100"/>
        </p:scale>
        <p:origin x="2168" y="15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80C1DE-6698-3447-A7BC-0F6D0AFC72B4}" type="datetimeFigureOut">
              <a:rPr lang="en-US" smtClean="0"/>
              <a:t>3/10/20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0DCE1-B976-0E4B-856B-8C97D6CD6154}" type="slidenum">
              <a:rPr lang="en-US" smtClean="0"/>
              <a:t>‹#›</a:t>
            </a:fld>
            <a:endParaRPr lang="en-US"/>
          </a:p>
        </p:txBody>
      </p:sp>
    </p:spTree>
    <p:extLst>
      <p:ext uri="{BB962C8B-B14F-4D97-AF65-F5344CB8AC3E}">
        <p14:creationId xmlns:p14="http://schemas.microsoft.com/office/powerpoint/2010/main" val="1074230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Figure 1 Schematic of our method, using K 1⁄4 3 as an example. Spatial </a:t>
            </a:r>
            <a:endParaRPr lang="en-US" dirty="0" smtClean="0"/>
          </a:p>
          <a:p>
            <a:r>
              <a:rPr lang="en-US" sz="1200" kern="1200" dirty="0" smtClean="0">
                <a:solidFill>
                  <a:schemeClr val="tx1"/>
                </a:solidFill>
                <a:effectLst/>
                <a:latin typeface="+mn-lt"/>
                <a:ea typeface="+mn-ea"/>
                <a:cs typeface="+mn-cs"/>
              </a:rPr>
              <a:t>autocorrelation of allele frequencies within each layer is depicted by color </a:t>
            </a:r>
            <a:endParaRPr lang="en-US" dirty="0" smtClean="0"/>
          </a:p>
          <a:p>
            <a:r>
              <a:rPr lang="en-US" sz="1200" kern="1200" dirty="0" smtClean="0">
                <a:solidFill>
                  <a:schemeClr val="tx1"/>
                </a:solidFill>
                <a:effectLst/>
                <a:latin typeface="+mn-lt"/>
                <a:ea typeface="+mn-ea"/>
                <a:cs typeface="+mn-cs"/>
              </a:rPr>
              <a:t>gradients, and </a:t>
            </a:r>
            <a:r>
              <a:rPr lang="en-US" sz="1200" kern="1200" dirty="0" err="1" smtClean="0">
                <a:solidFill>
                  <a:schemeClr val="tx1"/>
                </a:solidFill>
                <a:effectLst/>
                <a:latin typeface="+mn-lt"/>
                <a:ea typeface="+mn-ea"/>
                <a:cs typeface="+mn-cs"/>
              </a:rPr>
              <a:t>fðkÞ</a:t>
            </a:r>
            <a:r>
              <a:rPr lang="en-US" sz="1200" kern="1200" dirty="0" smtClean="0">
                <a:solidFill>
                  <a:schemeClr val="tx1"/>
                </a:solidFill>
                <a:effectLst/>
                <a:latin typeface="+mn-lt"/>
                <a:ea typeface="+mn-ea"/>
                <a:cs typeface="+mn-cs"/>
              </a:rPr>
              <a:t> denotes the covariance shared by samples with an- </a:t>
            </a:r>
            <a:endParaRPr lang="en-US" dirty="0" smtClean="0"/>
          </a:p>
          <a:p>
            <a:r>
              <a:rPr lang="en-US" sz="1200" kern="1200" dirty="0" err="1" smtClean="0">
                <a:solidFill>
                  <a:schemeClr val="tx1"/>
                </a:solidFill>
                <a:effectLst/>
                <a:latin typeface="+mn-lt"/>
                <a:ea typeface="+mn-ea"/>
                <a:cs typeface="+mn-cs"/>
              </a:rPr>
              <a:t>cestry</a:t>
            </a:r>
            <a:r>
              <a:rPr lang="en-US" sz="1200" kern="1200" dirty="0" smtClean="0">
                <a:solidFill>
                  <a:schemeClr val="tx1"/>
                </a:solidFill>
                <a:effectLst/>
                <a:latin typeface="+mn-lt"/>
                <a:ea typeface="+mn-ea"/>
                <a:cs typeface="+mn-cs"/>
              </a:rPr>
              <a:t> entirely in the kth layer. Sampled populations on the landscape are </a:t>
            </a:r>
            <a:endParaRPr lang="en-US" dirty="0" smtClean="0"/>
          </a:p>
          <a:p>
            <a:r>
              <a:rPr lang="en-US" sz="1200" kern="1200" dirty="0" smtClean="0">
                <a:solidFill>
                  <a:schemeClr val="tx1"/>
                </a:solidFill>
                <a:effectLst/>
                <a:latin typeface="+mn-lt"/>
                <a:ea typeface="+mn-ea"/>
                <a:cs typeface="+mn-cs"/>
              </a:rPr>
              <a:t>inferred to be admixed between these layers; the </a:t>
            </a:r>
            <a:r>
              <a:rPr lang="en-US" sz="1200" kern="1200" dirty="0" err="1" smtClean="0">
                <a:solidFill>
                  <a:schemeClr val="tx1"/>
                </a:solidFill>
                <a:effectLst/>
                <a:latin typeface="+mn-lt"/>
                <a:ea typeface="+mn-ea"/>
                <a:cs typeface="+mn-cs"/>
              </a:rPr>
              <a:t>ith</a:t>
            </a:r>
            <a:r>
              <a:rPr lang="en-US" sz="1200" kern="1200" dirty="0" smtClean="0">
                <a:solidFill>
                  <a:schemeClr val="tx1"/>
                </a:solidFill>
                <a:effectLst/>
                <a:latin typeface="+mn-lt"/>
                <a:ea typeface="+mn-ea"/>
                <a:cs typeface="+mn-cs"/>
              </a:rPr>
              <a:t> sample draws pro- </a:t>
            </a:r>
            <a:endParaRPr lang="en-US" dirty="0" smtClean="0"/>
          </a:p>
          <a:p>
            <a:r>
              <a:rPr lang="en-US" sz="1200" kern="1200" dirty="0" smtClean="0">
                <a:solidFill>
                  <a:schemeClr val="tx1"/>
                </a:solidFill>
                <a:effectLst/>
                <a:latin typeface="+mn-lt"/>
                <a:ea typeface="+mn-ea"/>
                <a:cs typeface="+mn-cs"/>
              </a:rPr>
              <a:t>portion </a:t>
            </a:r>
            <a:r>
              <a:rPr lang="en-US" sz="1200" kern="1200" dirty="0" err="1" smtClean="0">
                <a:solidFill>
                  <a:schemeClr val="tx1"/>
                </a:solidFill>
                <a:effectLst/>
                <a:latin typeface="+mn-lt"/>
                <a:ea typeface="+mn-ea"/>
                <a:cs typeface="+mn-cs"/>
              </a:rPr>
              <a:t>wðkÞ</a:t>
            </a:r>
            <a:r>
              <a:rPr lang="en-US" sz="1200" kern="1200" dirty="0" smtClean="0">
                <a:solidFill>
                  <a:schemeClr val="tx1"/>
                </a:solidFill>
                <a:effectLst/>
                <a:latin typeface="+mn-lt"/>
                <a:ea typeface="+mn-ea"/>
                <a:cs typeface="+mn-cs"/>
              </a:rPr>
              <a:t> of its ancestry from layer k. For convenience, each layer is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a:t>
            </a:r>
            <a:endParaRPr lang="en-US" dirty="0" smtClean="0"/>
          </a:p>
          <a:p>
            <a:r>
              <a:rPr lang="en-US" sz="1200" kern="1200" dirty="0" smtClean="0">
                <a:solidFill>
                  <a:schemeClr val="tx1"/>
                </a:solidFill>
                <a:effectLst/>
                <a:latin typeface="+mn-lt"/>
                <a:ea typeface="+mn-ea"/>
                <a:cs typeface="+mn-cs"/>
              </a:rPr>
              <a:t>depicted as a small square, but in fact, each layer exists everywhere in the sampled area, so the small dashed circles on each layer show where the location of the highlighted admixed sample intersects each layer. </a:t>
            </a:r>
            <a:endParaRPr lang="en-US" dirty="0" smtClean="0"/>
          </a:p>
          <a:p>
            <a:endParaRPr lang="en-US" dirty="0"/>
          </a:p>
        </p:txBody>
      </p:sp>
      <p:sp>
        <p:nvSpPr>
          <p:cNvPr id="4" name="Slide Number Placeholder 3"/>
          <p:cNvSpPr>
            <a:spLocks noGrp="1"/>
          </p:cNvSpPr>
          <p:nvPr>
            <p:ph type="sldNum" sz="quarter" idx="10"/>
          </p:nvPr>
        </p:nvSpPr>
        <p:spPr/>
        <p:txBody>
          <a:bodyPr/>
          <a:lstStyle/>
          <a:p>
            <a:fld id="{0D42DDFC-1E80-1E41-B1D0-DF2712B320D0}" type="slidenum">
              <a:rPr lang="en-US" smtClean="0"/>
              <a:t>11</a:t>
            </a:fld>
            <a:endParaRPr lang="en-US"/>
          </a:p>
        </p:txBody>
      </p:sp>
    </p:spTree>
    <p:extLst>
      <p:ext uri="{BB962C8B-B14F-4D97-AF65-F5344CB8AC3E}">
        <p14:creationId xmlns:p14="http://schemas.microsoft.com/office/powerpoint/2010/main" val="1151047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produces a map of the geo- graphic positions of the populations, but with distances distorted to reflect historical rates of gene flow. In the underlying model, allele frequency covariance is a decreasing function of </a:t>
            </a:r>
            <a:r>
              <a:rPr lang="en-US" sz="1200" kern="1200" dirty="0" err="1" smtClean="0">
                <a:solidFill>
                  <a:schemeClr val="tx1"/>
                </a:solidFill>
                <a:effectLst/>
                <a:latin typeface="+mn-lt"/>
                <a:ea typeface="+mn-ea"/>
                <a:cs typeface="+mn-cs"/>
              </a:rPr>
              <a:t>geogenetic</a:t>
            </a:r>
            <a:r>
              <a:rPr lang="en-US" sz="1200" kern="1200" dirty="0" smtClean="0">
                <a:solidFill>
                  <a:schemeClr val="tx1"/>
                </a:solidFill>
                <a:effectLst/>
                <a:latin typeface="+mn-lt"/>
                <a:ea typeface="+mn-ea"/>
                <a:cs typeface="+mn-cs"/>
              </a:rPr>
              <a:t> distance, and nonlocal gene flow such as admixture can be identified as </a:t>
            </a:r>
            <a:r>
              <a:rPr lang="en-US" sz="1200" kern="1200" dirty="0" err="1" smtClean="0">
                <a:solidFill>
                  <a:schemeClr val="tx1"/>
                </a:solidFill>
                <a:effectLst/>
                <a:latin typeface="+mn-lt"/>
                <a:ea typeface="+mn-ea"/>
                <a:cs typeface="+mn-cs"/>
              </a:rPr>
              <a:t>anoma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lously</a:t>
            </a:r>
            <a:r>
              <a:rPr lang="en-US" sz="1200" kern="1200" dirty="0" smtClean="0">
                <a:solidFill>
                  <a:schemeClr val="tx1"/>
                </a:solidFill>
                <a:effectLst/>
                <a:latin typeface="+mn-lt"/>
                <a:ea typeface="+mn-ea"/>
                <a:cs typeface="+mn-cs"/>
              </a:rPr>
              <a:t> strong covariance over long distances. This admixture is explicitly co-estimated and depicted as arrows, from the source of admixture to the recipient, on the </a:t>
            </a:r>
            <a:r>
              <a:rPr lang="en-US" sz="1200" kern="1200" dirty="0" err="1" smtClean="0">
                <a:solidFill>
                  <a:schemeClr val="tx1"/>
                </a:solidFill>
                <a:effectLst/>
                <a:latin typeface="+mn-lt"/>
                <a:ea typeface="+mn-ea"/>
                <a:cs typeface="+mn-cs"/>
              </a:rPr>
              <a:t>geogenetic</a:t>
            </a:r>
            <a:r>
              <a:rPr lang="en-US" sz="1200" kern="1200" dirty="0" smtClean="0">
                <a:solidFill>
                  <a:schemeClr val="tx1"/>
                </a:solidFill>
                <a:effectLst/>
                <a:latin typeface="+mn-lt"/>
                <a:ea typeface="+mn-ea"/>
                <a:cs typeface="+mn-cs"/>
              </a:rPr>
              <a:t> map. </a:t>
            </a:r>
            <a:endParaRPr lang="en-US" dirty="0" smtClean="0"/>
          </a:p>
          <a:p>
            <a:endParaRPr lang="en-US" dirty="0"/>
          </a:p>
        </p:txBody>
      </p:sp>
      <p:sp>
        <p:nvSpPr>
          <p:cNvPr id="4" name="Slide Number Placeholder 3"/>
          <p:cNvSpPr>
            <a:spLocks noGrp="1"/>
          </p:cNvSpPr>
          <p:nvPr>
            <p:ph type="sldNum" sz="quarter" idx="10"/>
          </p:nvPr>
        </p:nvSpPr>
        <p:spPr/>
        <p:txBody>
          <a:bodyPr/>
          <a:lstStyle/>
          <a:p>
            <a:fld id="{0730DCE1-B976-0E4B-856B-8C97D6CD6154}" type="slidenum">
              <a:rPr lang="en-US" smtClean="0"/>
              <a:t>13</a:t>
            </a:fld>
            <a:endParaRPr lang="en-US"/>
          </a:p>
        </p:txBody>
      </p:sp>
    </p:spTree>
    <p:extLst>
      <p:ext uri="{BB962C8B-B14F-4D97-AF65-F5344CB8AC3E}">
        <p14:creationId xmlns:p14="http://schemas.microsoft.com/office/powerpoint/2010/main" val="291021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produces a map of the geo- graphic positions of the populations, but with distances distorted to reflect historical rates of gene flow. In the underlying model, allele frequency covariance is a decreasing function of </a:t>
            </a:r>
            <a:r>
              <a:rPr lang="en-US" sz="1200" kern="1200" dirty="0" err="1" smtClean="0">
                <a:solidFill>
                  <a:schemeClr val="tx1"/>
                </a:solidFill>
                <a:effectLst/>
                <a:latin typeface="+mn-lt"/>
                <a:ea typeface="+mn-ea"/>
                <a:cs typeface="+mn-cs"/>
              </a:rPr>
              <a:t>geogenetic</a:t>
            </a:r>
            <a:r>
              <a:rPr lang="en-US" sz="1200" kern="1200" dirty="0" smtClean="0">
                <a:solidFill>
                  <a:schemeClr val="tx1"/>
                </a:solidFill>
                <a:effectLst/>
                <a:latin typeface="+mn-lt"/>
                <a:ea typeface="+mn-ea"/>
                <a:cs typeface="+mn-cs"/>
              </a:rPr>
              <a:t> distance, and nonlocal gene flow such as admixture can be identified as </a:t>
            </a:r>
            <a:r>
              <a:rPr lang="en-US" sz="1200" kern="1200" dirty="0" err="1" smtClean="0">
                <a:solidFill>
                  <a:schemeClr val="tx1"/>
                </a:solidFill>
                <a:effectLst/>
                <a:latin typeface="+mn-lt"/>
                <a:ea typeface="+mn-ea"/>
                <a:cs typeface="+mn-cs"/>
              </a:rPr>
              <a:t>anoma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lously</a:t>
            </a:r>
            <a:r>
              <a:rPr lang="en-US" sz="1200" kern="1200" dirty="0" smtClean="0">
                <a:solidFill>
                  <a:schemeClr val="tx1"/>
                </a:solidFill>
                <a:effectLst/>
                <a:latin typeface="+mn-lt"/>
                <a:ea typeface="+mn-ea"/>
                <a:cs typeface="+mn-cs"/>
              </a:rPr>
              <a:t> strong covariance over long distances. This admixture is explicitly co-estimated and depicted as arrows, from the source of admixture to the recipient, on the </a:t>
            </a:r>
            <a:r>
              <a:rPr lang="en-US" sz="1200" kern="1200" dirty="0" err="1" smtClean="0">
                <a:solidFill>
                  <a:schemeClr val="tx1"/>
                </a:solidFill>
                <a:effectLst/>
                <a:latin typeface="+mn-lt"/>
                <a:ea typeface="+mn-ea"/>
                <a:cs typeface="+mn-cs"/>
              </a:rPr>
              <a:t>geogenetic</a:t>
            </a:r>
            <a:r>
              <a:rPr lang="en-US" sz="1200" kern="1200" smtClean="0">
                <a:solidFill>
                  <a:schemeClr val="tx1"/>
                </a:solidFill>
                <a:effectLst/>
                <a:latin typeface="+mn-lt"/>
                <a:ea typeface="+mn-ea"/>
                <a:cs typeface="+mn-cs"/>
              </a:rPr>
              <a:t> map. </a:t>
            </a:r>
            <a:endParaRPr lang="en-US" smtClean="0"/>
          </a:p>
          <a:p>
            <a:endParaRPr lang="en-US"/>
          </a:p>
        </p:txBody>
      </p:sp>
      <p:sp>
        <p:nvSpPr>
          <p:cNvPr id="4" name="Slide Number Placeholder 3"/>
          <p:cNvSpPr>
            <a:spLocks noGrp="1"/>
          </p:cNvSpPr>
          <p:nvPr>
            <p:ph type="sldNum" sz="quarter" idx="10"/>
          </p:nvPr>
        </p:nvSpPr>
        <p:spPr/>
        <p:txBody>
          <a:bodyPr/>
          <a:lstStyle/>
          <a:p>
            <a:fld id="{0730DCE1-B976-0E4B-856B-8C97D6CD6154}" type="slidenum">
              <a:rPr lang="en-US" smtClean="0"/>
              <a:t>14</a:t>
            </a:fld>
            <a:endParaRPr lang="en-US"/>
          </a:p>
        </p:txBody>
      </p:sp>
    </p:spTree>
    <p:extLst>
      <p:ext uri="{BB962C8B-B14F-4D97-AF65-F5344CB8AC3E}">
        <p14:creationId xmlns:p14="http://schemas.microsoft.com/office/powerpoint/2010/main" val="576089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unPC_visualization_unPC_outputPlot__Iteration_#1_mostDiffOnTop_017.pdf</a:t>
            </a:r>
          </a:p>
          <a:p>
            <a:r>
              <a:rPr lang="en-US" dirty="0" smtClean="0"/>
              <a:t>unPC_visualization_unPC_outputPlot__Iteration_#1_leastDiffOnTop_017.pdf</a:t>
            </a:r>
            <a:endParaRPr lang="en-US" dirty="0"/>
          </a:p>
        </p:txBody>
      </p:sp>
      <p:sp>
        <p:nvSpPr>
          <p:cNvPr id="4" name="Slide Number Placeholder 3"/>
          <p:cNvSpPr>
            <a:spLocks noGrp="1"/>
          </p:cNvSpPr>
          <p:nvPr>
            <p:ph type="sldNum" sz="quarter" idx="10"/>
          </p:nvPr>
        </p:nvSpPr>
        <p:spPr/>
        <p:txBody>
          <a:bodyPr/>
          <a:lstStyle/>
          <a:p>
            <a:fld id="{6EAAFC01-FFB9-7E43-BDD3-B0FD8B55C1B5}" type="slidenum">
              <a:rPr lang="en-US" smtClean="0"/>
              <a:t>22</a:t>
            </a:fld>
            <a:endParaRPr lang="en-US"/>
          </a:p>
        </p:txBody>
      </p:sp>
    </p:spTree>
    <p:extLst>
      <p:ext uri="{BB962C8B-B14F-4D97-AF65-F5344CB8AC3E}">
        <p14:creationId xmlns:p14="http://schemas.microsoft.com/office/powerpoint/2010/main" val="177128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000000"/>
                </a:solidFill>
                <a:effectLst/>
                <a:latin typeface="Menlo" charset="0"/>
              </a:rPr>
              <a:t>/mega2019/idotea_2019/</a:t>
            </a:r>
            <a:r>
              <a:rPr lang="en-US" dirty="0" err="1" smtClean="0">
                <a:solidFill>
                  <a:srgbClr val="000000"/>
                </a:solidFill>
                <a:effectLst/>
                <a:latin typeface="Menlo" charset="0"/>
              </a:rPr>
              <a:t>idotea_eems</a:t>
            </a:r>
            <a:r>
              <a:rPr lang="en-US" dirty="0" smtClean="0">
                <a:solidFill>
                  <a:srgbClr val="000000"/>
                </a:solidFill>
                <a:effectLst/>
                <a:latin typeface="Menlo" charset="0"/>
              </a:rPr>
              <a:t>/iNC3</a:t>
            </a:r>
          </a:p>
          <a:p>
            <a:endParaRPr lang="en-US" dirty="0"/>
          </a:p>
        </p:txBody>
      </p:sp>
      <p:sp>
        <p:nvSpPr>
          <p:cNvPr id="4" name="Slide Number Placeholder 3"/>
          <p:cNvSpPr>
            <a:spLocks noGrp="1"/>
          </p:cNvSpPr>
          <p:nvPr>
            <p:ph type="sldNum" sz="quarter" idx="10"/>
          </p:nvPr>
        </p:nvSpPr>
        <p:spPr/>
        <p:txBody>
          <a:bodyPr/>
          <a:lstStyle/>
          <a:p>
            <a:fld id="{6EAAFC01-FFB9-7E43-BDD3-B0FD8B55C1B5}" type="slidenum">
              <a:rPr lang="en-US" smtClean="0"/>
              <a:t>23</a:t>
            </a:fld>
            <a:endParaRPr lang="en-US"/>
          </a:p>
        </p:txBody>
      </p:sp>
    </p:spTree>
    <p:extLst>
      <p:ext uri="{BB962C8B-B14F-4D97-AF65-F5344CB8AC3E}">
        <p14:creationId xmlns:p14="http://schemas.microsoft.com/office/powerpoint/2010/main" val="321457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000000"/>
                </a:solidFill>
                <a:effectLst/>
                <a:latin typeface="Menlo" charset="0"/>
              </a:rPr>
              <a:t>/mega2019/idotea_2019/</a:t>
            </a:r>
            <a:r>
              <a:rPr lang="en-US" dirty="0" err="1" smtClean="0">
                <a:solidFill>
                  <a:srgbClr val="000000"/>
                </a:solidFill>
                <a:effectLst/>
                <a:latin typeface="Menlo" charset="0"/>
              </a:rPr>
              <a:t>idotea_eems</a:t>
            </a:r>
            <a:r>
              <a:rPr lang="en-US" dirty="0" smtClean="0">
                <a:solidFill>
                  <a:srgbClr val="000000"/>
                </a:solidFill>
                <a:effectLst/>
                <a:latin typeface="Menlo" charset="0"/>
              </a:rPr>
              <a:t>/iNC3</a:t>
            </a:r>
          </a:p>
          <a:p>
            <a:endParaRPr lang="en-US" dirty="0"/>
          </a:p>
        </p:txBody>
      </p:sp>
      <p:sp>
        <p:nvSpPr>
          <p:cNvPr id="4" name="Slide Number Placeholder 3"/>
          <p:cNvSpPr>
            <a:spLocks noGrp="1"/>
          </p:cNvSpPr>
          <p:nvPr>
            <p:ph type="sldNum" sz="quarter" idx="10"/>
          </p:nvPr>
        </p:nvSpPr>
        <p:spPr/>
        <p:txBody>
          <a:bodyPr/>
          <a:lstStyle/>
          <a:p>
            <a:fld id="{6EAAFC01-FFB9-7E43-BDD3-B0FD8B55C1B5}" type="slidenum">
              <a:rPr lang="en-US" smtClean="0"/>
              <a:t>24</a:t>
            </a:fld>
            <a:endParaRPr lang="en-US"/>
          </a:p>
        </p:txBody>
      </p:sp>
    </p:spTree>
    <p:extLst>
      <p:ext uri="{BB962C8B-B14F-4D97-AF65-F5344CB8AC3E}">
        <p14:creationId xmlns:p14="http://schemas.microsoft.com/office/powerpoint/2010/main" val="1558215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AAFC01-FFB9-7E43-BDD3-B0FD8B55C1B5}" type="slidenum">
              <a:rPr lang="en-US" smtClean="0"/>
              <a:t>25</a:t>
            </a:fld>
            <a:endParaRPr lang="en-US"/>
          </a:p>
        </p:txBody>
      </p:sp>
    </p:spTree>
    <p:extLst>
      <p:ext uri="{BB962C8B-B14F-4D97-AF65-F5344CB8AC3E}">
        <p14:creationId xmlns:p14="http://schemas.microsoft.com/office/powerpoint/2010/main" val="1603389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runeems_snps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datapath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idoteaNC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nDemes</a:t>
            </a:r>
            <a:r>
              <a:rPr lang="en-US" sz="1200" kern="1200" dirty="0" smtClean="0">
                <a:solidFill>
                  <a:schemeClr val="tx1"/>
                </a:solidFill>
                <a:effectLst/>
                <a:latin typeface="+mn-lt"/>
                <a:ea typeface="+mn-ea"/>
                <a:cs typeface="+mn-cs"/>
              </a:rPr>
              <a:t> 200 --</a:t>
            </a:r>
            <a:r>
              <a:rPr lang="en-US" sz="1200" kern="1200" dirty="0" err="1" smtClean="0">
                <a:solidFill>
                  <a:schemeClr val="tx1"/>
                </a:solidFill>
                <a:effectLst/>
                <a:latin typeface="+mn-lt"/>
                <a:ea typeface="+mn-ea"/>
                <a:cs typeface="+mn-cs"/>
              </a:rPr>
              <a:t>nIndiv</a:t>
            </a:r>
            <a:r>
              <a:rPr lang="en-US" sz="1200" kern="1200" dirty="0" smtClean="0">
                <a:solidFill>
                  <a:schemeClr val="tx1"/>
                </a:solidFill>
                <a:effectLst/>
                <a:latin typeface="+mn-lt"/>
                <a:ea typeface="+mn-ea"/>
                <a:cs typeface="+mn-cs"/>
              </a:rPr>
              <a:t> 620 --</a:t>
            </a:r>
            <a:r>
              <a:rPr lang="en-US" sz="1200" kern="1200" dirty="0" err="1" smtClean="0">
                <a:solidFill>
                  <a:schemeClr val="tx1"/>
                </a:solidFill>
                <a:effectLst/>
                <a:latin typeface="+mn-lt"/>
                <a:ea typeface="+mn-ea"/>
                <a:cs typeface="+mn-cs"/>
              </a:rPr>
              <a:t>nSites</a:t>
            </a:r>
            <a:r>
              <a:rPr lang="en-US" sz="1200" kern="1200" dirty="0" smtClean="0">
                <a:solidFill>
                  <a:schemeClr val="tx1"/>
                </a:solidFill>
                <a:effectLst/>
                <a:latin typeface="+mn-lt"/>
                <a:ea typeface="+mn-ea"/>
                <a:cs typeface="+mn-cs"/>
              </a:rPr>
              <a:t> 100000 --</a:t>
            </a:r>
            <a:r>
              <a:rPr lang="en-US" sz="1200" kern="1200" dirty="0" err="1" smtClean="0">
                <a:solidFill>
                  <a:schemeClr val="tx1"/>
                </a:solidFill>
                <a:effectLst/>
                <a:latin typeface="+mn-lt"/>
                <a:ea typeface="+mn-ea"/>
                <a:cs typeface="+mn-cs"/>
              </a:rPr>
              <a:t>numMCMCIter</a:t>
            </a:r>
            <a:r>
              <a:rPr lang="en-US" sz="1200" kern="1200" dirty="0" smtClean="0">
                <a:solidFill>
                  <a:schemeClr val="tx1"/>
                </a:solidFill>
                <a:effectLst/>
                <a:latin typeface="+mn-lt"/>
                <a:ea typeface="+mn-ea"/>
                <a:cs typeface="+mn-cs"/>
              </a:rPr>
              <a:t> 2500000 --</a:t>
            </a:r>
            <a:r>
              <a:rPr lang="en-US" sz="1200" kern="1200" dirty="0" err="1" smtClean="0">
                <a:solidFill>
                  <a:schemeClr val="tx1"/>
                </a:solidFill>
                <a:effectLst/>
                <a:latin typeface="+mn-lt"/>
                <a:ea typeface="+mn-ea"/>
                <a:cs typeface="+mn-cs"/>
              </a:rPr>
              <a:t>mcmcpath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iNC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numThinIter</a:t>
            </a:r>
            <a:r>
              <a:rPr lang="en-US" sz="1200" kern="1200" dirty="0" smtClean="0">
                <a:solidFill>
                  <a:schemeClr val="tx1"/>
                </a:solidFill>
                <a:effectLst/>
                <a:latin typeface="+mn-lt"/>
                <a:ea typeface="+mn-ea"/>
                <a:cs typeface="+mn-cs"/>
              </a:rPr>
              <a:t> 5000 --</a:t>
            </a:r>
            <a:r>
              <a:rPr lang="en-US" sz="1200" kern="1200" dirty="0" err="1" smtClean="0">
                <a:solidFill>
                  <a:schemeClr val="tx1"/>
                </a:solidFill>
                <a:effectLst/>
                <a:latin typeface="+mn-lt"/>
                <a:ea typeface="+mn-ea"/>
                <a:cs typeface="+mn-cs"/>
              </a:rPr>
              <a:t>numBurnIter</a:t>
            </a:r>
            <a:r>
              <a:rPr lang="en-US" sz="1200" kern="1200" dirty="0" smtClean="0">
                <a:solidFill>
                  <a:schemeClr val="tx1"/>
                </a:solidFill>
                <a:effectLst/>
                <a:latin typeface="+mn-lt"/>
                <a:ea typeface="+mn-ea"/>
                <a:cs typeface="+mn-cs"/>
              </a:rPr>
              <a:t> 1500000</a:t>
            </a:r>
          </a:p>
          <a:p>
            <a:endParaRPr lang="en-US" dirty="0"/>
          </a:p>
        </p:txBody>
      </p:sp>
      <p:sp>
        <p:nvSpPr>
          <p:cNvPr id="4" name="Slide Number Placeholder 3"/>
          <p:cNvSpPr>
            <a:spLocks noGrp="1"/>
          </p:cNvSpPr>
          <p:nvPr>
            <p:ph type="sldNum" sz="quarter" idx="10"/>
          </p:nvPr>
        </p:nvSpPr>
        <p:spPr/>
        <p:txBody>
          <a:bodyPr/>
          <a:lstStyle/>
          <a:p>
            <a:fld id="{6EAAFC01-FFB9-7E43-BDD3-B0FD8B55C1B5}" type="slidenum">
              <a:rPr lang="en-US" smtClean="0"/>
              <a:t>26</a:t>
            </a:fld>
            <a:endParaRPr lang="en-US"/>
          </a:p>
        </p:txBody>
      </p:sp>
    </p:spTree>
    <p:extLst>
      <p:ext uri="{BB962C8B-B14F-4D97-AF65-F5344CB8AC3E}">
        <p14:creationId xmlns:p14="http://schemas.microsoft.com/office/powerpoint/2010/main" val="1825891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68D902D-1BA3-734E-89E0-85B6400447AA}" type="datetimeFigureOut">
              <a:rPr lang="en-US" smtClean="0"/>
              <a:t>3/10/20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383992-EDAC-9C43-8D3C-A9832B13BF83}" type="slidenum">
              <a:rPr lang="en-US" smtClean="0"/>
              <a:t>‹#›</a:t>
            </a:fld>
            <a:endParaRPr lang="en-US"/>
          </a:p>
        </p:txBody>
      </p:sp>
    </p:spTree>
    <p:extLst>
      <p:ext uri="{BB962C8B-B14F-4D97-AF65-F5344CB8AC3E}">
        <p14:creationId xmlns:p14="http://schemas.microsoft.com/office/powerpoint/2010/main" val="179162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68D902D-1BA3-734E-89E0-85B6400447AA}" type="datetimeFigureOut">
              <a:rPr lang="en-US" smtClean="0"/>
              <a:t>3/10/20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383992-EDAC-9C43-8D3C-A9832B13BF83}" type="slidenum">
              <a:rPr lang="en-US" smtClean="0"/>
              <a:t>‹#›</a:t>
            </a:fld>
            <a:endParaRPr lang="en-US"/>
          </a:p>
        </p:txBody>
      </p:sp>
    </p:spTree>
    <p:extLst>
      <p:ext uri="{BB962C8B-B14F-4D97-AF65-F5344CB8AC3E}">
        <p14:creationId xmlns:p14="http://schemas.microsoft.com/office/powerpoint/2010/main" val="1585533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68D902D-1BA3-734E-89E0-85B6400447AA}" type="datetimeFigureOut">
              <a:rPr lang="en-US" smtClean="0"/>
              <a:t>3/10/20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383992-EDAC-9C43-8D3C-A9832B13BF83}" type="slidenum">
              <a:rPr lang="en-US" smtClean="0"/>
              <a:t>‹#›</a:t>
            </a:fld>
            <a:endParaRPr lang="en-US"/>
          </a:p>
        </p:txBody>
      </p:sp>
    </p:spTree>
    <p:extLst>
      <p:ext uri="{BB962C8B-B14F-4D97-AF65-F5344CB8AC3E}">
        <p14:creationId xmlns:p14="http://schemas.microsoft.com/office/powerpoint/2010/main" val="2080392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68D902D-1BA3-734E-89E0-85B6400447AA}" type="datetimeFigureOut">
              <a:rPr lang="en-US" smtClean="0"/>
              <a:t>3/10/20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383992-EDAC-9C43-8D3C-A9832B13BF83}" type="slidenum">
              <a:rPr lang="en-US" smtClean="0"/>
              <a:t>‹#›</a:t>
            </a:fld>
            <a:endParaRPr lang="en-US"/>
          </a:p>
        </p:txBody>
      </p:sp>
    </p:spTree>
    <p:extLst>
      <p:ext uri="{BB962C8B-B14F-4D97-AF65-F5344CB8AC3E}">
        <p14:creationId xmlns:p14="http://schemas.microsoft.com/office/powerpoint/2010/main" val="416182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68D902D-1BA3-734E-89E0-85B6400447AA}" type="datetimeFigureOut">
              <a:rPr lang="en-US" smtClean="0"/>
              <a:t>3/10/20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383992-EDAC-9C43-8D3C-A9832B13BF83}" type="slidenum">
              <a:rPr lang="en-US" smtClean="0"/>
              <a:t>‹#›</a:t>
            </a:fld>
            <a:endParaRPr lang="en-US"/>
          </a:p>
        </p:txBody>
      </p:sp>
    </p:spTree>
    <p:extLst>
      <p:ext uri="{BB962C8B-B14F-4D97-AF65-F5344CB8AC3E}">
        <p14:creationId xmlns:p14="http://schemas.microsoft.com/office/powerpoint/2010/main" val="4186693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68D902D-1BA3-734E-89E0-85B6400447AA}" type="datetimeFigureOut">
              <a:rPr lang="en-US" smtClean="0"/>
              <a:t>3/10/20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383992-EDAC-9C43-8D3C-A9832B13BF83}" type="slidenum">
              <a:rPr lang="en-US" smtClean="0"/>
              <a:t>‹#›</a:t>
            </a:fld>
            <a:endParaRPr lang="en-US"/>
          </a:p>
        </p:txBody>
      </p:sp>
    </p:spTree>
    <p:extLst>
      <p:ext uri="{BB962C8B-B14F-4D97-AF65-F5344CB8AC3E}">
        <p14:creationId xmlns:p14="http://schemas.microsoft.com/office/powerpoint/2010/main" val="1419640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68D902D-1BA3-734E-89E0-85B6400447AA}" type="datetimeFigureOut">
              <a:rPr lang="en-US" smtClean="0"/>
              <a:t>3/10/20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383992-EDAC-9C43-8D3C-A9832B13BF83}" type="slidenum">
              <a:rPr lang="en-US" smtClean="0"/>
              <a:t>‹#›</a:t>
            </a:fld>
            <a:endParaRPr lang="en-US"/>
          </a:p>
        </p:txBody>
      </p:sp>
    </p:spTree>
    <p:extLst>
      <p:ext uri="{BB962C8B-B14F-4D97-AF65-F5344CB8AC3E}">
        <p14:creationId xmlns:p14="http://schemas.microsoft.com/office/powerpoint/2010/main" val="1352951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68D902D-1BA3-734E-89E0-85B6400447AA}" type="datetimeFigureOut">
              <a:rPr lang="en-US" smtClean="0"/>
              <a:t>3/10/20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383992-EDAC-9C43-8D3C-A9832B13BF83}" type="slidenum">
              <a:rPr lang="en-US" smtClean="0"/>
              <a:t>‹#›</a:t>
            </a:fld>
            <a:endParaRPr lang="en-US"/>
          </a:p>
        </p:txBody>
      </p:sp>
    </p:spTree>
    <p:extLst>
      <p:ext uri="{BB962C8B-B14F-4D97-AF65-F5344CB8AC3E}">
        <p14:creationId xmlns:p14="http://schemas.microsoft.com/office/powerpoint/2010/main" val="1505022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8D902D-1BA3-734E-89E0-85B6400447AA}" type="datetimeFigureOut">
              <a:rPr lang="en-US" smtClean="0"/>
              <a:t>3/10/20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D383992-EDAC-9C43-8D3C-A9832B13BF83}" type="slidenum">
              <a:rPr lang="en-US" smtClean="0"/>
              <a:t>‹#›</a:t>
            </a:fld>
            <a:endParaRPr lang="en-US"/>
          </a:p>
        </p:txBody>
      </p:sp>
    </p:spTree>
    <p:extLst>
      <p:ext uri="{BB962C8B-B14F-4D97-AF65-F5344CB8AC3E}">
        <p14:creationId xmlns:p14="http://schemas.microsoft.com/office/powerpoint/2010/main" val="1858662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68D902D-1BA3-734E-89E0-85B6400447AA}" type="datetimeFigureOut">
              <a:rPr lang="en-US" smtClean="0"/>
              <a:t>3/10/20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383992-EDAC-9C43-8D3C-A9832B13BF83}" type="slidenum">
              <a:rPr lang="en-US" smtClean="0"/>
              <a:t>‹#›</a:t>
            </a:fld>
            <a:endParaRPr lang="en-US"/>
          </a:p>
        </p:txBody>
      </p:sp>
    </p:spTree>
    <p:extLst>
      <p:ext uri="{BB962C8B-B14F-4D97-AF65-F5344CB8AC3E}">
        <p14:creationId xmlns:p14="http://schemas.microsoft.com/office/powerpoint/2010/main" val="1242230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68D902D-1BA3-734E-89E0-85B6400447AA}" type="datetimeFigureOut">
              <a:rPr lang="en-US" smtClean="0"/>
              <a:t>3/10/20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383992-EDAC-9C43-8D3C-A9832B13BF83}" type="slidenum">
              <a:rPr lang="en-US" smtClean="0"/>
              <a:t>‹#›</a:t>
            </a:fld>
            <a:endParaRPr lang="en-US"/>
          </a:p>
        </p:txBody>
      </p:sp>
    </p:spTree>
    <p:extLst>
      <p:ext uri="{BB962C8B-B14F-4D97-AF65-F5344CB8AC3E}">
        <p14:creationId xmlns:p14="http://schemas.microsoft.com/office/powerpoint/2010/main" val="33882100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8D902D-1BA3-734E-89E0-85B6400447AA}" type="datetimeFigureOut">
              <a:rPr lang="en-US" smtClean="0"/>
              <a:t>3/10/20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383992-EDAC-9C43-8D3C-A9832B13BF83}" type="slidenum">
              <a:rPr lang="en-US" smtClean="0"/>
              <a:t>‹#›</a:t>
            </a:fld>
            <a:endParaRPr lang="en-US"/>
          </a:p>
        </p:txBody>
      </p:sp>
    </p:spTree>
    <p:extLst>
      <p:ext uri="{BB962C8B-B14F-4D97-AF65-F5344CB8AC3E}">
        <p14:creationId xmlns:p14="http://schemas.microsoft.com/office/powerpoint/2010/main" val="20134602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hyperlink" Target="https://doi.org/10.1371/journal.pgen.1005703" TargetMode="External"/><Relationship Id="rId4"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tiff"/><Relationship Id="rId1" Type="http://schemas.openxmlformats.org/officeDocument/2006/relationships/slideLayout" Target="../slideLayouts/slideLayout1.xml"/><Relationship Id="rId2"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emf"/><Relationship Id="rId3" Type="http://schemas.openxmlformats.org/officeDocument/2006/relationships/image" Target="../media/image7.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emf"/><Relationship Id="rId3" Type="http://schemas.openxmlformats.org/officeDocument/2006/relationships/image" Target="../media/image31.emf"/></Relationships>
</file>

<file path=ppt/slides/_rels/slide22.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3.emf"/><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5.emf"/><Relationship Id="rId5" Type="http://schemas.openxmlformats.org/officeDocument/2006/relationships/image" Target="../media/image38.em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5.png"/><Relationship Id="rId1" Type="http://schemas.openxmlformats.org/officeDocument/2006/relationships/slideLayout" Target="../slideLayouts/slideLayout1.xml"/><Relationship Id="rId2" Type="http://schemas.openxmlformats.org/officeDocument/2006/relationships/image" Target="../media/image7.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emf"/><Relationship Id="rId3" Type="http://schemas.openxmlformats.org/officeDocument/2006/relationships/image" Target="../media/image5.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emf"/><Relationship Id="rId3" Type="http://schemas.openxmlformats.org/officeDocument/2006/relationships/image" Target="../media/image6.emf"/></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tiff"/><Relationship Id="rId1" Type="http://schemas.openxmlformats.org/officeDocument/2006/relationships/slideLayout" Target="../slideLayouts/slideLayout1.xml"/><Relationship Id="rId2" Type="http://schemas.openxmlformats.org/officeDocument/2006/relationships/image" Target="../media/image1.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emf"/><Relationship Id="rId3" Type="http://schemas.openxmlformats.org/officeDocument/2006/relationships/image" Target="../media/image7.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emf"/><Relationship Id="rId3" Type="http://schemas.openxmlformats.org/officeDocument/2006/relationships/image" Target="../media/image9.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emf"/><Relationship Id="rId3" Type="http://schemas.openxmlformats.org/officeDocument/2006/relationships/image" Target="../media/image11.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emf"/><Relationship Id="rId3"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71635"/>
            <a:ext cx="9144000" cy="2387600"/>
          </a:xfrm>
        </p:spPr>
        <p:txBody>
          <a:bodyPr/>
          <a:lstStyle/>
          <a:p>
            <a:r>
              <a:rPr lang="en-US" dirty="0" smtClean="0"/>
              <a:t>Putting genetic variation </a:t>
            </a:r>
            <a:br>
              <a:rPr lang="en-US" dirty="0" smtClean="0"/>
            </a:br>
            <a:r>
              <a:rPr lang="en-US" dirty="0" smtClean="0"/>
              <a:t>on the map</a:t>
            </a:r>
            <a:endParaRPr lang="en-US" dirty="0"/>
          </a:p>
        </p:txBody>
      </p:sp>
      <p:sp>
        <p:nvSpPr>
          <p:cNvPr id="3" name="Subtitle 2"/>
          <p:cNvSpPr>
            <a:spLocks noGrp="1"/>
          </p:cNvSpPr>
          <p:nvPr>
            <p:ph type="subTitle" idx="1"/>
          </p:nvPr>
        </p:nvSpPr>
        <p:spPr/>
        <p:txBody>
          <a:bodyPr>
            <a:normAutofit fontScale="77500" lnSpcReduction="20000"/>
          </a:bodyPr>
          <a:lstStyle/>
          <a:p>
            <a:r>
              <a:rPr lang="en-US" dirty="0" err="1" smtClean="0"/>
              <a:t>conStruct</a:t>
            </a:r>
            <a:endParaRPr lang="en-US" dirty="0" smtClean="0"/>
          </a:p>
          <a:p>
            <a:r>
              <a:rPr lang="en-US" dirty="0" smtClean="0"/>
              <a:t>tess3r</a:t>
            </a:r>
            <a:endParaRPr lang="en-US" dirty="0" smtClean="0"/>
          </a:p>
          <a:p>
            <a:r>
              <a:rPr lang="en-US" dirty="0" err="1" smtClean="0"/>
              <a:t>spaceMix</a:t>
            </a:r>
            <a:endParaRPr lang="en-US" dirty="0" smtClean="0"/>
          </a:p>
          <a:p>
            <a:r>
              <a:rPr lang="en-US" dirty="0" smtClean="0"/>
              <a:t>EEMS</a:t>
            </a:r>
          </a:p>
          <a:p>
            <a:r>
              <a:rPr lang="en-US" dirty="0" smtClean="0"/>
              <a:t>Un-PC</a:t>
            </a:r>
            <a:endParaRPr lang="en-US" dirty="0"/>
          </a:p>
        </p:txBody>
      </p:sp>
    </p:spTree>
    <p:extLst>
      <p:ext uri="{BB962C8B-B14F-4D97-AF65-F5344CB8AC3E}">
        <p14:creationId xmlns:p14="http://schemas.microsoft.com/office/powerpoint/2010/main" val="19677090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39698" y="1"/>
            <a:ext cx="4028303" cy="588033"/>
          </a:xfrm>
          <a:prstGeom prst="rect">
            <a:avLst/>
          </a:prstGeom>
        </p:spPr>
      </p:pic>
      <p:sp>
        <p:nvSpPr>
          <p:cNvPr id="6" name="TextBox 5"/>
          <p:cNvSpPr txBox="1"/>
          <p:nvPr/>
        </p:nvSpPr>
        <p:spPr>
          <a:xfrm>
            <a:off x="1968844" y="1120465"/>
            <a:ext cx="7982465" cy="646331"/>
          </a:xfrm>
          <a:prstGeom prst="rect">
            <a:avLst/>
          </a:prstGeom>
          <a:noFill/>
        </p:spPr>
        <p:txBody>
          <a:bodyPr wrap="square" rtlCol="0">
            <a:spAutoFit/>
          </a:bodyPr>
          <a:lstStyle/>
          <a:p>
            <a:r>
              <a:rPr lang="en-US" dirty="0"/>
              <a:t>Gradual accumulation of genetic divergence with distance looks (to ADMIXTURE) like emergence of separate genetic clusters</a:t>
            </a:r>
            <a:endParaRPr lang="en-US" dirty="0"/>
          </a:p>
        </p:txBody>
      </p:sp>
      <p:pic>
        <p:nvPicPr>
          <p:cNvPr id="7" name="Picture 6"/>
          <p:cNvPicPr>
            <a:picLocks noChangeAspect="1"/>
          </p:cNvPicPr>
          <p:nvPr/>
        </p:nvPicPr>
        <p:blipFill rotWithShape="1">
          <a:blip r:embed="rId3"/>
          <a:srcRect b="47196"/>
          <a:stretch/>
        </p:blipFill>
        <p:spPr>
          <a:xfrm>
            <a:off x="1832919" y="2043065"/>
            <a:ext cx="6104238" cy="2409789"/>
          </a:xfrm>
          <a:prstGeom prst="rect">
            <a:avLst/>
          </a:prstGeom>
        </p:spPr>
      </p:pic>
      <p:sp>
        <p:nvSpPr>
          <p:cNvPr id="8" name="TextBox 7"/>
          <p:cNvSpPr txBox="1"/>
          <p:nvPr/>
        </p:nvSpPr>
        <p:spPr>
          <a:xfrm>
            <a:off x="7987640" y="3063292"/>
            <a:ext cx="1332416" cy="369332"/>
          </a:xfrm>
          <a:prstGeom prst="rect">
            <a:avLst/>
          </a:prstGeom>
          <a:noFill/>
        </p:spPr>
        <p:txBody>
          <a:bodyPr wrap="none" rtlCol="0">
            <a:spAutoFit/>
          </a:bodyPr>
          <a:lstStyle/>
          <a:p>
            <a:r>
              <a:rPr lang="en-US" dirty="0"/>
              <a:t>ADMIXTURE</a:t>
            </a:r>
            <a:endParaRPr lang="en-US" dirty="0"/>
          </a:p>
        </p:txBody>
      </p:sp>
      <p:sp>
        <p:nvSpPr>
          <p:cNvPr id="10" name="TextBox 9"/>
          <p:cNvSpPr txBox="1"/>
          <p:nvPr/>
        </p:nvSpPr>
        <p:spPr>
          <a:xfrm>
            <a:off x="1931773" y="4729123"/>
            <a:ext cx="8306216" cy="646331"/>
          </a:xfrm>
          <a:prstGeom prst="rect">
            <a:avLst/>
          </a:prstGeom>
          <a:noFill/>
        </p:spPr>
        <p:txBody>
          <a:bodyPr wrap="square" rtlCol="0">
            <a:spAutoFit/>
          </a:bodyPr>
          <a:lstStyle/>
          <a:p>
            <a:r>
              <a:rPr lang="en-US" dirty="0"/>
              <a:t>The problem is to tell the difference from situations where we have abrupt </a:t>
            </a:r>
            <a:r>
              <a:rPr lang="en-US" dirty="0" err="1"/>
              <a:t>bariers</a:t>
            </a:r>
            <a:r>
              <a:rPr lang="en-US" dirty="0"/>
              <a:t> to gene flow.</a:t>
            </a:r>
            <a:endParaRPr lang="en-US" dirty="0"/>
          </a:p>
        </p:txBody>
      </p:sp>
      <p:sp>
        <p:nvSpPr>
          <p:cNvPr id="11" name="TextBox 10"/>
          <p:cNvSpPr txBox="1"/>
          <p:nvPr/>
        </p:nvSpPr>
        <p:spPr>
          <a:xfrm>
            <a:off x="1931773" y="241958"/>
            <a:ext cx="4251870" cy="400110"/>
          </a:xfrm>
          <a:prstGeom prst="rect">
            <a:avLst/>
          </a:prstGeom>
          <a:noFill/>
        </p:spPr>
        <p:txBody>
          <a:bodyPr wrap="none" rtlCol="0">
            <a:spAutoFit/>
          </a:bodyPr>
          <a:lstStyle/>
          <a:p>
            <a:r>
              <a:rPr lang="en-US" sz="2000" b="1" dirty="0"/>
              <a:t>Continuous vs. discrete differentiation</a:t>
            </a:r>
            <a:endParaRPr lang="en-US" sz="2000" b="1" dirty="0"/>
          </a:p>
        </p:txBody>
      </p:sp>
    </p:spTree>
    <p:extLst>
      <p:ext uri="{BB962C8B-B14F-4D97-AF65-F5344CB8AC3E}">
        <p14:creationId xmlns:p14="http://schemas.microsoft.com/office/powerpoint/2010/main" val="1701983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639698" y="1"/>
            <a:ext cx="4028303" cy="588033"/>
          </a:xfrm>
          <a:prstGeom prst="rect">
            <a:avLst/>
          </a:prstGeom>
        </p:spPr>
      </p:pic>
      <p:sp>
        <p:nvSpPr>
          <p:cNvPr id="8" name="TextBox 7"/>
          <p:cNvSpPr txBox="1"/>
          <p:nvPr/>
        </p:nvSpPr>
        <p:spPr>
          <a:xfrm>
            <a:off x="8024711" y="2748344"/>
            <a:ext cx="1584408" cy="523220"/>
          </a:xfrm>
          <a:prstGeom prst="rect">
            <a:avLst/>
          </a:prstGeom>
          <a:noFill/>
        </p:spPr>
        <p:txBody>
          <a:bodyPr wrap="none" rtlCol="0">
            <a:spAutoFit/>
          </a:bodyPr>
          <a:lstStyle/>
          <a:p>
            <a:r>
              <a:rPr lang="en-US" sz="2800" dirty="0" err="1"/>
              <a:t>conStruct</a:t>
            </a:r>
            <a:endParaRPr lang="en-US" sz="2800" dirty="0"/>
          </a:p>
        </p:txBody>
      </p:sp>
      <p:sp>
        <p:nvSpPr>
          <p:cNvPr id="10" name="TextBox 9"/>
          <p:cNvSpPr txBox="1"/>
          <p:nvPr/>
        </p:nvSpPr>
        <p:spPr>
          <a:xfrm>
            <a:off x="1931773" y="4655511"/>
            <a:ext cx="8306216" cy="1569660"/>
          </a:xfrm>
          <a:prstGeom prst="rect">
            <a:avLst/>
          </a:prstGeom>
          <a:noFill/>
        </p:spPr>
        <p:txBody>
          <a:bodyPr wrap="square" rtlCol="0">
            <a:spAutoFit/>
          </a:bodyPr>
          <a:lstStyle/>
          <a:p>
            <a:r>
              <a:rPr lang="en-US" sz="1600" dirty="0"/>
              <a:t>Let’s imagine that we have several “layers” (analogous to “ancestral components” of ADMIXTURE) in each of which genetic divergence accumulates with distance, and these “layers” are mixed in different proportions in each individual.</a:t>
            </a:r>
            <a:br>
              <a:rPr lang="en-US" sz="1600" dirty="0"/>
            </a:br>
            <a:endParaRPr lang="en-US" sz="1400" dirty="0"/>
          </a:p>
          <a:p>
            <a:pPr marL="285750" indent="-285750">
              <a:buFontTx/>
              <a:buChar char="-"/>
            </a:pPr>
            <a:r>
              <a:rPr lang="en-US" sz="1600" dirty="0"/>
              <a:t>Gradual change in allele frequencies </a:t>
            </a:r>
            <a:r>
              <a:rPr lang="en-US" sz="1600" dirty="0">
                <a:sym typeface="Wingdings"/>
              </a:rPr>
              <a:t></a:t>
            </a:r>
            <a:r>
              <a:rPr lang="en-US" sz="1600" dirty="0"/>
              <a:t>  within the same ”layer”</a:t>
            </a:r>
          </a:p>
          <a:p>
            <a:pPr marL="285750" indent="-285750">
              <a:buFontTx/>
              <a:buChar char="-"/>
            </a:pPr>
            <a:r>
              <a:rPr lang="en-US" sz="1600" dirty="0"/>
              <a:t>Abrupt shift in allele frequencies </a:t>
            </a:r>
            <a:r>
              <a:rPr lang="en-US" sz="1600" dirty="0">
                <a:sym typeface="Wingdings"/>
              </a:rPr>
              <a:t></a:t>
            </a:r>
            <a:r>
              <a:rPr lang="en-US" sz="1600" dirty="0"/>
              <a:t> switch between “layers”</a:t>
            </a:r>
            <a:endParaRPr lang="en-US" sz="1600" dirty="0"/>
          </a:p>
        </p:txBody>
      </p:sp>
      <p:sp>
        <p:nvSpPr>
          <p:cNvPr id="11" name="TextBox 10"/>
          <p:cNvSpPr txBox="1"/>
          <p:nvPr/>
        </p:nvSpPr>
        <p:spPr>
          <a:xfrm>
            <a:off x="1931773" y="241958"/>
            <a:ext cx="4251870" cy="400110"/>
          </a:xfrm>
          <a:prstGeom prst="rect">
            <a:avLst/>
          </a:prstGeom>
          <a:noFill/>
        </p:spPr>
        <p:txBody>
          <a:bodyPr wrap="none" rtlCol="0">
            <a:spAutoFit/>
          </a:bodyPr>
          <a:lstStyle/>
          <a:p>
            <a:r>
              <a:rPr lang="en-US" sz="2000" b="1" dirty="0"/>
              <a:t>Continuous vs. discrete differentiation</a:t>
            </a:r>
            <a:endParaRPr lang="en-US" sz="2000" b="1" dirty="0"/>
          </a:p>
        </p:txBody>
      </p:sp>
      <p:pic>
        <p:nvPicPr>
          <p:cNvPr id="3" name="Picture 2"/>
          <p:cNvPicPr>
            <a:picLocks noChangeAspect="1"/>
          </p:cNvPicPr>
          <p:nvPr/>
        </p:nvPicPr>
        <p:blipFill>
          <a:blip r:embed="rId4"/>
          <a:stretch>
            <a:fillRect/>
          </a:stretch>
        </p:blipFill>
        <p:spPr>
          <a:xfrm>
            <a:off x="2042984" y="642068"/>
            <a:ext cx="5435497" cy="3614826"/>
          </a:xfrm>
          <a:prstGeom prst="rect">
            <a:avLst/>
          </a:prstGeom>
        </p:spPr>
      </p:pic>
    </p:spTree>
    <p:extLst>
      <p:ext uri="{BB962C8B-B14F-4D97-AF65-F5344CB8AC3E}">
        <p14:creationId xmlns:p14="http://schemas.microsoft.com/office/powerpoint/2010/main" val="7586577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39698" y="1"/>
            <a:ext cx="4028303" cy="588033"/>
          </a:xfrm>
          <a:prstGeom prst="rect">
            <a:avLst/>
          </a:prstGeom>
        </p:spPr>
      </p:pic>
      <p:pic>
        <p:nvPicPr>
          <p:cNvPr id="3" name="Picture 2"/>
          <p:cNvPicPr>
            <a:picLocks noChangeAspect="1"/>
          </p:cNvPicPr>
          <p:nvPr/>
        </p:nvPicPr>
        <p:blipFill>
          <a:blip r:embed="rId3"/>
          <a:stretch>
            <a:fillRect/>
          </a:stretch>
        </p:blipFill>
        <p:spPr>
          <a:xfrm>
            <a:off x="2160888" y="1346887"/>
            <a:ext cx="3728348" cy="3579512"/>
          </a:xfrm>
          <a:prstGeom prst="rect">
            <a:avLst/>
          </a:prstGeom>
        </p:spPr>
      </p:pic>
      <p:pic>
        <p:nvPicPr>
          <p:cNvPr id="4" name="Picture 3"/>
          <p:cNvPicPr>
            <a:picLocks noChangeAspect="1"/>
          </p:cNvPicPr>
          <p:nvPr/>
        </p:nvPicPr>
        <p:blipFill>
          <a:blip r:embed="rId4"/>
          <a:stretch>
            <a:fillRect/>
          </a:stretch>
        </p:blipFill>
        <p:spPr>
          <a:xfrm>
            <a:off x="6308906" y="1346887"/>
            <a:ext cx="3646350" cy="3579512"/>
          </a:xfrm>
          <a:prstGeom prst="rect">
            <a:avLst/>
          </a:prstGeom>
        </p:spPr>
      </p:pic>
      <p:sp>
        <p:nvSpPr>
          <p:cNvPr id="5" name="TextBox 4"/>
          <p:cNvSpPr txBox="1"/>
          <p:nvPr/>
        </p:nvSpPr>
        <p:spPr>
          <a:xfrm>
            <a:off x="2376617" y="588034"/>
            <a:ext cx="1631665" cy="461665"/>
          </a:xfrm>
          <a:prstGeom prst="rect">
            <a:avLst/>
          </a:prstGeom>
          <a:noFill/>
        </p:spPr>
        <p:txBody>
          <a:bodyPr wrap="none" rtlCol="0">
            <a:spAutoFit/>
          </a:bodyPr>
          <a:lstStyle/>
          <a:p>
            <a:r>
              <a:rPr lang="en-US" sz="2400" b="1" dirty="0"/>
              <a:t>Black bears</a:t>
            </a:r>
            <a:endParaRPr lang="en-US" sz="2400" b="1" dirty="0"/>
          </a:p>
        </p:txBody>
      </p:sp>
      <p:sp>
        <p:nvSpPr>
          <p:cNvPr id="6" name="TextBox 5"/>
          <p:cNvSpPr txBox="1"/>
          <p:nvPr/>
        </p:nvSpPr>
        <p:spPr>
          <a:xfrm>
            <a:off x="2290120" y="5251623"/>
            <a:ext cx="7982465" cy="646331"/>
          </a:xfrm>
          <a:prstGeom prst="rect">
            <a:avLst/>
          </a:prstGeom>
          <a:noFill/>
        </p:spPr>
        <p:txBody>
          <a:bodyPr wrap="square" rtlCol="0">
            <a:spAutoFit/>
          </a:bodyPr>
          <a:lstStyle/>
          <a:p>
            <a:r>
              <a:rPr lang="en-US" dirty="0" err="1"/>
              <a:t>conStruct</a:t>
            </a:r>
            <a:r>
              <a:rPr lang="en-US" dirty="0"/>
              <a:t> infers two “layers”, while ADMIXTURE regards far-flung bear populations of the “red” type as a separate genetic cluster.</a:t>
            </a:r>
            <a:endParaRPr lang="en-US" dirty="0"/>
          </a:p>
        </p:txBody>
      </p:sp>
    </p:spTree>
    <p:extLst>
      <p:ext uri="{BB962C8B-B14F-4D97-AF65-F5344CB8AC3E}">
        <p14:creationId xmlns:p14="http://schemas.microsoft.com/office/powerpoint/2010/main" val="11223714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995" y="0"/>
            <a:ext cx="10413905" cy="1200329"/>
          </a:xfrm>
          <a:prstGeom prst="rect">
            <a:avLst/>
          </a:prstGeom>
          <a:noFill/>
        </p:spPr>
        <p:txBody>
          <a:bodyPr wrap="square" rtlCol="0">
            <a:spAutoFit/>
          </a:bodyPr>
          <a:lstStyle/>
          <a:p>
            <a:r>
              <a:rPr lang="en-US" dirty="0"/>
              <a:t>the pattern of </a:t>
            </a:r>
            <a:r>
              <a:rPr lang="en-US"/>
              <a:t>genetic </a:t>
            </a:r>
            <a:r>
              <a:rPr lang="en-US" smtClean="0"/>
              <a:t>relatedness </a:t>
            </a:r>
            <a:r>
              <a:rPr lang="en-US" dirty="0"/>
              <a:t>between the samples is represented by a map, in which inferred distances </a:t>
            </a:r>
            <a:r>
              <a:rPr lang="en-US"/>
              <a:t>between </a:t>
            </a:r>
            <a:r>
              <a:rPr lang="en-US" smtClean="0"/>
              <a:t>samples </a:t>
            </a:r>
            <a:r>
              <a:rPr lang="en-US" dirty="0"/>
              <a:t>are proportional to their genetic differentiation, and long distance relatedness (in excess of that predicted by the map) is modeled as genetic admixture. </a:t>
            </a:r>
            <a:endParaRPr lang="en-US" dirty="0"/>
          </a:p>
          <a:p>
            <a:endParaRPr lang="en-US" dirty="0"/>
          </a:p>
        </p:txBody>
      </p:sp>
      <p:sp>
        <p:nvSpPr>
          <p:cNvPr id="5" name="TextBox 4"/>
          <p:cNvSpPr txBox="1"/>
          <p:nvPr/>
        </p:nvSpPr>
        <p:spPr>
          <a:xfrm>
            <a:off x="7285574" y="662407"/>
            <a:ext cx="4086824" cy="646331"/>
          </a:xfrm>
          <a:prstGeom prst="rect">
            <a:avLst/>
          </a:prstGeom>
          <a:noFill/>
        </p:spPr>
        <p:txBody>
          <a:bodyPr wrap="none" rtlCol="0">
            <a:spAutoFit/>
          </a:bodyPr>
          <a:lstStyle/>
          <a:p>
            <a:r>
              <a:rPr lang="en-US" sz="2000" b="1" dirty="0" err="1" smtClean="0"/>
              <a:t>SpaceMix</a:t>
            </a:r>
            <a:endParaRPr lang="en-US" sz="2000" b="1" dirty="0" smtClean="0"/>
          </a:p>
          <a:p>
            <a:r>
              <a:rPr lang="nl-NL" sz="1600" dirty="0">
                <a:hlinkClick r:id="rId3"/>
              </a:rPr>
              <a:t>https://doi.org/10.1371/journal.pgen.1005703</a:t>
            </a:r>
            <a:endParaRPr lang="en-US" sz="1600" b="1" dirty="0"/>
          </a:p>
        </p:txBody>
      </p:sp>
      <p:pic>
        <p:nvPicPr>
          <p:cNvPr id="3" name="Picture 2"/>
          <p:cNvPicPr>
            <a:picLocks noChangeAspect="1"/>
          </p:cNvPicPr>
          <p:nvPr/>
        </p:nvPicPr>
        <p:blipFill>
          <a:blip r:embed="rId4"/>
          <a:stretch>
            <a:fillRect/>
          </a:stretch>
        </p:blipFill>
        <p:spPr>
          <a:xfrm>
            <a:off x="2358888" y="1308738"/>
            <a:ext cx="7663918" cy="4953750"/>
          </a:xfrm>
          <a:prstGeom prst="rect">
            <a:avLst/>
          </a:prstGeom>
        </p:spPr>
      </p:pic>
    </p:spTree>
    <p:extLst>
      <p:ext uri="{BB962C8B-B14F-4D97-AF65-F5344CB8AC3E}">
        <p14:creationId xmlns:p14="http://schemas.microsoft.com/office/powerpoint/2010/main" val="12316228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9674" y="752821"/>
            <a:ext cx="5403787" cy="338554"/>
          </a:xfrm>
          <a:prstGeom prst="rect">
            <a:avLst/>
          </a:prstGeom>
          <a:noFill/>
        </p:spPr>
        <p:txBody>
          <a:bodyPr wrap="none" rtlCol="0">
            <a:spAutoFit/>
          </a:bodyPr>
          <a:lstStyle/>
          <a:p>
            <a:r>
              <a:rPr lang="en-US" sz="1600" dirty="0" err="1"/>
              <a:t>SpaceMix</a:t>
            </a:r>
            <a:r>
              <a:rPr lang="en-US" sz="1600" dirty="0"/>
              <a:t>: detects of </a:t>
            </a:r>
            <a:r>
              <a:rPr lang="en-US" sz="1600" b="1" dirty="0"/>
              <a:t>one-time long-distance migration events</a:t>
            </a:r>
          </a:p>
        </p:txBody>
      </p:sp>
      <p:pic>
        <p:nvPicPr>
          <p:cNvPr id="2" name="Picture 1"/>
          <p:cNvPicPr>
            <a:picLocks noChangeAspect="1"/>
          </p:cNvPicPr>
          <p:nvPr/>
        </p:nvPicPr>
        <p:blipFill>
          <a:blip r:embed="rId3"/>
          <a:stretch>
            <a:fillRect/>
          </a:stretch>
        </p:blipFill>
        <p:spPr>
          <a:xfrm>
            <a:off x="2968668" y="1299281"/>
            <a:ext cx="5570319" cy="5148827"/>
          </a:xfrm>
          <a:prstGeom prst="rect">
            <a:avLst/>
          </a:prstGeom>
        </p:spPr>
      </p:pic>
    </p:spTree>
    <p:extLst>
      <p:ext uri="{BB962C8B-B14F-4D97-AF65-F5344CB8AC3E}">
        <p14:creationId xmlns:p14="http://schemas.microsoft.com/office/powerpoint/2010/main" val="1246589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049037" y="2159278"/>
            <a:ext cx="2436206" cy="646331"/>
          </a:xfrm>
          <a:prstGeom prst="rect">
            <a:avLst/>
          </a:prstGeom>
          <a:noFill/>
        </p:spPr>
        <p:txBody>
          <a:bodyPr wrap="square" rtlCol="0">
            <a:spAutoFit/>
          </a:bodyPr>
          <a:lstStyle/>
          <a:p>
            <a:r>
              <a:rPr lang="en-US" dirty="0" err="1"/>
              <a:t>SpaceMix</a:t>
            </a:r>
            <a:r>
              <a:rPr lang="en-US" dirty="0"/>
              <a:t> can get rather confusing with real </a:t>
            </a:r>
            <a:r>
              <a:rPr lang="en-US" dirty="0" smtClean="0"/>
              <a:t>data</a:t>
            </a:r>
            <a:endParaRPr lang="en-US" b="1" dirty="0"/>
          </a:p>
        </p:txBody>
      </p:sp>
      <p:pic>
        <p:nvPicPr>
          <p:cNvPr id="3" name="Picture 2"/>
          <p:cNvPicPr>
            <a:picLocks noChangeAspect="1"/>
          </p:cNvPicPr>
          <p:nvPr/>
        </p:nvPicPr>
        <p:blipFill>
          <a:blip r:embed="rId2"/>
          <a:stretch>
            <a:fillRect/>
          </a:stretch>
        </p:blipFill>
        <p:spPr>
          <a:xfrm>
            <a:off x="1912517" y="32685"/>
            <a:ext cx="4889027" cy="6693791"/>
          </a:xfrm>
          <a:prstGeom prst="rect">
            <a:avLst/>
          </a:prstGeom>
        </p:spPr>
      </p:pic>
    </p:spTree>
    <p:extLst>
      <p:ext uri="{BB962C8B-B14F-4D97-AF65-F5344CB8AC3E}">
        <p14:creationId xmlns:p14="http://schemas.microsoft.com/office/powerpoint/2010/main" val="615823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15342" y="1448629"/>
            <a:ext cx="8115329" cy="4609849"/>
          </a:xfrm>
          <a:prstGeom prst="rect">
            <a:avLst/>
          </a:prstGeom>
        </p:spPr>
      </p:pic>
      <p:sp>
        <p:nvSpPr>
          <p:cNvPr id="5" name="TextBox 4"/>
          <p:cNvSpPr txBox="1"/>
          <p:nvPr/>
        </p:nvSpPr>
        <p:spPr>
          <a:xfrm>
            <a:off x="2817963" y="389568"/>
            <a:ext cx="7312708" cy="369332"/>
          </a:xfrm>
          <a:prstGeom prst="rect">
            <a:avLst/>
          </a:prstGeom>
          <a:noFill/>
        </p:spPr>
        <p:txBody>
          <a:bodyPr wrap="none" rtlCol="0">
            <a:spAutoFit/>
          </a:bodyPr>
          <a:lstStyle/>
          <a:p>
            <a:r>
              <a:rPr lang="en-US" dirty="0"/>
              <a:t>EEMS: quantifies barriers </a:t>
            </a:r>
            <a:r>
              <a:rPr lang="en-US"/>
              <a:t>to migration </a:t>
            </a:r>
            <a:r>
              <a:rPr lang="en-US" b="1" dirty="0"/>
              <a:t>between neighboring points in space</a:t>
            </a:r>
          </a:p>
        </p:txBody>
      </p:sp>
      <p:sp>
        <p:nvSpPr>
          <p:cNvPr id="6" name="TextBox 5"/>
          <p:cNvSpPr txBox="1"/>
          <p:nvPr/>
        </p:nvSpPr>
        <p:spPr>
          <a:xfrm>
            <a:off x="803361" y="819076"/>
            <a:ext cx="10894457" cy="369332"/>
          </a:xfrm>
          <a:prstGeom prst="rect">
            <a:avLst/>
          </a:prstGeom>
          <a:noFill/>
        </p:spPr>
        <p:txBody>
          <a:bodyPr wrap="none" rtlCol="0">
            <a:spAutoFit/>
          </a:bodyPr>
          <a:lstStyle/>
          <a:p>
            <a:r>
              <a:rPr lang="en-US" dirty="0" smtClean="0"/>
              <a:t>Looks </a:t>
            </a:r>
            <a:r>
              <a:rPr lang="en-US" smtClean="0"/>
              <a:t>for places on map </a:t>
            </a:r>
            <a:r>
              <a:rPr lang="en-US" dirty="0" smtClean="0"/>
              <a:t>where </a:t>
            </a:r>
            <a:r>
              <a:rPr lang="en-US" i="1" dirty="0" smtClean="0"/>
              <a:t>the rate of divergence accumulation with distance </a:t>
            </a:r>
            <a:r>
              <a:rPr lang="en-US" dirty="0" smtClean="0"/>
              <a:t>either speeds up or slows down </a:t>
            </a:r>
            <a:endParaRPr lang="en-US" b="1" dirty="0"/>
          </a:p>
        </p:txBody>
      </p:sp>
    </p:spTree>
    <p:extLst>
      <p:ext uri="{BB962C8B-B14F-4D97-AF65-F5344CB8AC3E}">
        <p14:creationId xmlns:p14="http://schemas.microsoft.com/office/powerpoint/2010/main" val="14279873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01026" y="682371"/>
            <a:ext cx="7592726" cy="923330"/>
          </a:xfrm>
          <a:prstGeom prst="rect">
            <a:avLst/>
          </a:prstGeom>
          <a:noFill/>
        </p:spPr>
        <p:txBody>
          <a:bodyPr wrap="square" rtlCol="0">
            <a:spAutoFit/>
          </a:bodyPr>
          <a:lstStyle/>
          <a:p>
            <a:r>
              <a:rPr lang="en-US" dirty="0"/>
              <a:t>Un-PC: nice simple </a:t>
            </a:r>
            <a:r>
              <a:rPr lang="en-US" dirty="0" smtClean="0"/>
              <a:t>idea </a:t>
            </a:r>
            <a:r>
              <a:rPr lang="mr-IN" dirty="0" smtClean="0"/>
              <a:t>–</a:t>
            </a:r>
            <a:r>
              <a:rPr lang="en-US" dirty="0" smtClean="0"/>
              <a:t> let’s just plot higher-than-expected (given distance) or lower-than-expected pairwise divergences between populations as colored ellipses</a:t>
            </a:r>
            <a:endParaRPr lang="en-US" b="1" dirty="0"/>
          </a:p>
        </p:txBody>
      </p:sp>
      <p:pic>
        <p:nvPicPr>
          <p:cNvPr id="6" name="Picture 5"/>
          <p:cNvPicPr>
            <a:picLocks noChangeAspect="1"/>
          </p:cNvPicPr>
          <p:nvPr/>
        </p:nvPicPr>
        <p:blipFill>
          <a:blip r:embed="rId2"/>
          <a:stretch>
            <a:fillRect/>
          </a:stretch>
        </p:blipFill>
        <p:spPr>
          <a:xfrm>
            <a:off x="5568675" y="1980372"/>
            <a:ext cx="2457950" cy="3692387"/>
          </a:xfrm>
          <a:prstGeom prst="rect">
            <a:avLst/>
          </a:prstGeom>
        </p:spPr>
      </p:pic>
      <p:sp>
        <p:nvSpPr>
          <p:cNvPr id="7" name="TextBox 6"/>
          <p:cNvSpPr txBox="1"/>
          <p:nvPr/>
        </p:nvSpPr>
        <p:spPr>
          <a:xfrm>
            <a:off x="8163339" y="4693755"/>
            <a:ext cx="1370696" cy="300082"/>
          </a:xfrm>
          <a:prstGeom prst="rect">
            <a:avLst/>
          </a:prstGeom>
          <a:noFill/>
        </p:spPr>
        <p:txBody>
          <a:bodyPr wrap="none" rtlCol="0">
            <a:spAutoFit/>
          </a:bodyPr>
          <a:lstStyle/>
          <a:p>
            <a:r>
              <a:rPr lang="en-US" sz="1350" dirty="0"/>
              <a:t>Higher migration</a:t>
            </a:r>
          </a:p>
        </p:txBody>
      </p:sp>
      <p:sp>
        <p:nvSpPr>
          <p:cNvPr id="8" name="TextBox 7"/>
          <p:cNvSpPr txBox="1"/>
          <p:nvPr/>
        </p:nvSpPr>
        <p:spPr>
          <a:xfrm>
            <a:off x="8145285" y="2721000"/>
            <a:ext cx="1335109" cy="300082"/>
          </a:xfrm>
          <a:prstGeom prst="rect">
            <a:avLst/>
          </a:prstGeom>
          <a:noFill/>
        </p:spPr>
        <p:txBody>
          <a:bodyPr wrap="none" rtlCol="0">
            <a:spAutoFit/>
          </a:bodyPr>
          <a:lstStyle/>
          <a:p>
            <a:r>
              <a:rPr lang="en-US" sz="1350" dirty="0"/>
              <a:t>Lower migration</a:t>
            </a:r>
          </a:p>
        </p:txBody>
      </p:sp>
      <p:pic>
        <p:nvPicPr>
          <p:cNvPr id="9" name="Picture 8"/>
          <p:cNvPicPr>
            <a:picLocks noChangeAspect="1"/>
          </p:cNvPicPr>
          <p:nvPr/>
        </p:nvPicPr>
        <p:blipFill>
          <a:blip r:embed="rId3"/>
          <a:stretch>
            <a:fillRect/>
          </a:stretch>
        </p:blipFill>
        <p:spPr>
          <a:xfrm>
            <a:off x="3126917" y="2532823"/>
            <a:ext cx="2382428" cy="2160932"/>
          </a:xfrm>
          <a:prstGeom prst="rect">
            <a:avLst/>
          </a:prstGeom>
        </p:spPr>
      </p:pic>
      <p:sp>
        <p:nvSpPr>
          <p:cNvPr id="2" name="TextBox 1"/>
          <p:cNvSpPr txBox="1"/>
          <p:nvPr/>
        </p:nvSpPr>
        <p:spPr>
          <a:xfrm>
            <a:off x="3466361" y="1980372"/>
            <a:ext cx="1703540" cy="584775"/>
          </a:xfrm>
          <a:prstGeom prst="rect">
            <a:avLst/>
          </a:prstGeom>
          <a:noFill/>
        </p:spPr>
        <p:txBody>
          <a:bodyPr wrap="square" rtlCol="0">
            <a:spAutoFit/>
          </a:bodyPr>
          <a:lstStyle/>
          <a:p>
            <a:pPr algn="ctr"/>
            <a:r>
              <a:rPr lang="en-US" sz="1600" smtClean="0"/>
              <a:t>Simulated migration rates</a:t>
            </a:r>
            <a:endParaRPr lang="en-US" sz="1600" dirty="0"/>
          </a:p>
        </p:txBody>
      </p:sp>
    </p:spTree>
    <p:extLst>
      <p:ext uri="{BB962C8B-B14F-4D97-AF65-F5344CB8AC3E}">
        <p14:creationId xmlns:p14="http://schemas.microsoft.com/office/powerpoint/2010/main" val="20537202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163339" y="4693755"/>
            <a:ext cx="1370696" cy="300082"/>
          </a:xfrm>
          <a:prstGeom prst="rect">
            <a:avLst/>
          </a:prstGeom>
          <a:noFill/>
        </p:spPr>
        <p:txBody>
          <a:bodyPr wrap="none" rtlCol="0">
            <a:spAutoFit/>
          </a:bodyPr>
          <a:lstStyle/>
          <a:p>
            <a:r>
              <a:rPr lang="en-US" sz="1350" dirty="0"/>
              <a:t>Higher migration</a:t>
            </a:r>
          </a:p>
        </p:txBody>
      </p:sp>
      <p:sp>
        <p:nvSpPr>
          <p:cNvPr id="8" name="TextBox 7"/>
          <p:cNvSpPr txBox="1"/>
          <p:nvPr/>
        </p:nvSpPr>
        <p:spPr>
          <a:xfrm>
            <a:off x="8145285" y="2721000"/>
            <a:ext cx="1335109" cy="300082"/>
          </a:xfrm>
          <a:prstGeom prst="rect">
            <a:avLst/>
          </a:prstGeom>
          <a:noFill/>
        </p:spPr>
        <p:txBody>
          <a:bodyPr wrap="none" rtlCol="0">
            <a:spAutoFit/>
          </a:bodyPr>
          <a:lstStyle/>
          <a:p>
            <a:r>
              <a:rPr lang="en-US" sz="1350" dirty="0"/>
              <a:t>Lower migration</a:t>
            </a:r>
          </a:p>
        </p:txBody>
      </p:sp>
      <p:pic>
        <p:nvPicPr>
          <p:cNvPr id="2" name="Picture 1"/>
          <p:cNvPicPr>
            <a:picLocks noChangeAspect="1"/>
          </p:cNvPicPr>
          <p:nvPr/>
        </p:nvPicPr>
        <p:blipFill>
          <a:blip r:embed="rId2"/>
          <a:stretch>
            <a:fillRect/>
          </a:stretch>
        </p:blipFill>
        <p:spPr>
          <a:xfrm>
            <a:off x="3066323" y="2541105"/>
            <a:ext cx="2399765" cy="2152650"/>
          </a:xfrm>
          <a:prstGeom prst="rect">
            <a:avLst/>
          </a:prstGeom>
        </p:spPr>
      </p:pic>
      <p:pic>
        <p:nvPicPr>
          <p:cNvPr id="3" name="Picture 2"/>
          <p:cNvPicPr>
            <a:picLocks noChangeAspect="1"/>
          </p:cNvPicPr>
          <p:nvPr/>
        </p:nvPicPr>
        <p:blipFill>
          <a:blip r:embed="rId3"/>
          <a:stretch>
            <a:fillRect/>
          </a:stretch>
        </p:blipFill>
        <p:spPr>
          <a:xfrm>
            <a:off x="5706220" y="2059886"/>
            <a:ext cx="2294906" cy="3940865"/>
          </a:xfrm>
          <a:prstGeom prst="rect">
            <a:avLst/>
          </a:prstGeom>
        </p:spPr>
      </p:pic>
    </p:spTree>
    <p:extLst>
      <p:ext uri="{BB962C8B-B14F-4D97-AF65-F5344CB8AC3E}">
        <p14:creationId xmlns:p14="http://schemas.microsoft.com/office/powerpoint/2010/main" val="3717515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9989294" y="4635073"/>
            <a:ext cx="1370696" cy="300082"/>
          </a:xfrm>
          <a:prstGeom prst="rect">
            <a:avLst/>
          </a:prstGeom>
          <a:noFill/>
        </p:spPr>
        <p:txBody>
          <a:bodyPr wrap="none" rtlCol="0">
            <a:spAutoFit/>
          </a:bodyPr>
          <a:lstStyle/>
          <a:p>
            <a:r>
              <a:rPr lang="en-US" sz="1350" dirty="0"/>
              <a:t>Higher migration</a:t>
            </a:r>
          </a:p>
        </p:txBody>
      </p:sp>
      <p:sp>
        <p:nvSpPr>
          <p:cNvPr id="8" name="TextBox 7"/>
          <p:cNvSpPr txBox="1"/>
          <p:nvPr/>
        </p:nvSpPr>
        <p:spPr>
          <a:xfrm>
            <a:off x="9989294" y="2223908"/>
            <a:ext cx="1335109" cy="300082"/>
          </a:xfrm>
          <a:prstGeom prst="rect">
            <a:avLst/>
          </a:prstGeom>
          <a:noFill/>
        </p:spPr>
        <p:txBody>
          <a:bodyPr wrap="none" rtlCol="0">
            <a:spAutoFit/>
          </a:bodyPr>
          <a:lstStyle/>
          <a:p>
            <a:r>
              <a:rPr lang="en-US" sz="1350" dirty="0"/>
              <a:t>Lower migration</a:t>
            </a:r>
          </a:p>
        </p:txBody>
      </p:sp>
      <p:pic>
        <p:nvPicPr>
          <p:cNvPr id="4" name="Picture 3"/>
          <p:cNvPicPr>
            <a:picLocks noChangeAspect="1"/>
          </p:cNvPicPr>
          <p:nvPr/>
        </p:nvPicPr>
        <p:blipFill>
          <a:blip r:embed="rId2"/>
          <a:stretch>
            <a:fillRect/>
          </a:stretch>
        </p:blipFill>
        <p:spPr>
          <a:xfrm>
            <a:off x="6830816" y="1302855"/>
            <a:ext cx="3089797" cy="4697896"/>
          </a:xfrm>
          <a:prstGeom prst="rect">
            <a:avLst/>
          </a:prstGeom>
        </p:spPr>
      </p:pic>
      <p:pic>
        <p:nvPicPr>
          <p:cNvPr id="6" name="Picture 5"/>
          <p:cNvPicPr>
            <a:picLocks noChangeAspect="1"/>
          </p:cNvPicPr>
          <p:nvPr/>
        </p:nvPicPr>
        <p:blipFill>
          <a:blip r:embed="rId3"/>
          <a:stretch>
            <a:fillRect/>
          </a:stretch>
        </p:blipFill>
        <p:spPr>
          <a:xfrm>
            <a:off x="3538005" y="3312942"/>
            <a:ext cx="3224130" cy="2563329"/>
          </a:xfrm>
          <a:prstGeom prst="rect">
            <a:avLst/>
          </a:prstGeom>
        </p:spPr>
      </p:pic>
      <p:pic>
        <p:nvPicPr>
          <p:cNvPr id="9" name="Picture 8"/>
          <p:cNvPicPr>
            <a:picLocks noChangeAspect="1"/>
          </p:cNvPicPr>
          <p:nvPr/>
        </p:nvPicPr>
        <p:blipFill>
          <a:blip r:embed="rId4"/>
          <a:stretch>
            <a:fillRect/>
          </a:stretch>
        </p:blipFill>
        <p:spPr>
          <a:xfrm>
            <a:off x="873515" y="3275430"/>
            <a:ext cx="2941894" cy="2272972"/>
          </a:xfrm>
          <a:prstGeom prst="rect">
            <a:avLst/>
          </a:prstGeom>
        </p:spPr>
      </p:pic>
      <p:pic>
        <p:nvPicPr>
          <p:cNvPr id="10" name="Picture 9"/>
          <p:cNvPicPr>
            <a:picLocks noChangeAspect="1"/>
          </p:cNvPicPr>
          <p:nvPr/>
        </p:nvPicPr>
        <p:blipFill>
          <a:blip r:embed="rId5"/>
          <a:stretch>
            <a:fillRect/>
          </a:stretch>
        </p:blipFill>
        <p:spPr>
          <a:xfrm>
            <a:off x="1064712" y="230287"/>
            <a:ext cx="5420019" cy="2733887"/>
          </a:xfrm>
          <a:prstGeom prst="rect">
            <a:avLst/>
          </a:prstGeom>
        </p:spPr>
      </p:pic>
      <p:sp>
        <p:nvSpPr>
          <p:cNvPr id="11" name="TextBox 10"/>
          <p:cNvSpPr txBox="1"/>
          <p:nvPr/>
        </p:nvSpPr>
        <p:spPr>
          <a:xfrm>
            <a:off x="2975114" y="5448731"/>
            <a:ext cx="840295" cy="300082"/>
          </a:xfrm>
          <a:prstGeom prst="rect">
            <a:avLst/>
          </a:prstGeom>
          <a:noFill/>
        </p:spPr>
        <p:txBody>
          <a:bodyPr wrap="none" rtlCol="0">
            <a:spAutoFit/>
          </a:bodyPr>
          <a:lstStyle/>
          <a:p>
            <a:r>
              <a:rPr lang="en-US" sz="1350"/>
              <a:t>spacemix</a:t>
            </a:r>
            <a:endParaRPr lang="en-US" sz="1350" dirty="0"/>
          </a:p>
        </p:txBody>
      </p:sp>
      <p:sp>
        <p:nvSpPr>
          <p:cNvPr id="12" name="TextBox 11"/>
          <p:cNvSpPr txBox="1"/>
          <p:nvPr/>
        </p:nvSpPr>
        <p:spPr>
          <a:xfrm>
            <a:off x="5513763" y="5763742"/>
            <a:ext cx="582211" cy="300082"/>
          </a:xfrm>
          <a:prstGeom prst="rect">
            <a:avLst/>
          </a:prstGeom>
          <a:noFill/>
        </p:spPr>
        <p:txBody>
          <a:bodyPr wrap="none" rtlCol="0">
            <a:spAutoFit/>
          </a:bodyPr>
          <a:lstStyle/>
          <a:p>
            <a:r>
              <a:rPr lang="en-US" sz="1350" dirty="0"/>
              <a:t>EEMS</a:t>
            </a:r>
          </a:p>
        </p:txBody>
      </p:sp>
      <p:sp>
        <p:nvSpPr>
          <p:cNvPr id="13" name="TextBox 12"/>
          <p:cNvSpPr txBox="1"/>
          <p:nvPr/>
        </p:nvSpPr>
        <p:spPr>
          <a:xfrm>
            <a:off x="7993225" y="934041"/>
            <a:ext cx="764978" cy="300082"/>
          </a:xfrm>
          <a:prstGeom prst="rect">
            <a:avLst/>
          </a:prstGeom>
          <a:noFill/>
        </p:spPr>
        <p:txBody>
          <a:bodyPr wrap="square" rtlCol="0">
            <a:spAutoFit/>
          </a:bodyPr>
          <a:lstStyle/>
          <a:p>
            <a:r>
              <a:rPr lang="en-US" sz="1350" dirty="0"/>
              <a:t>Un-PC</a:t>
            </a:r>
          </a:p>
        </p:txBody>
      </p:sp>
    </p:spTree>
    <p:extLst>
      <p:ext uri="{BB962C8B-B14F-4D97-AF65-F5344CB8AC3E}">
        <p14:creationId xmlns:p14="http://schemas.microsoft.com/office/powerpoint/2010/main" val="9990272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164" y="4572010"/>
            <a:ext cx="8794331" cy="213360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1498" y="-296265"/>
            <a:ext cx="6046503" cy="5329880"/>
          </a:xfrm>
          <a:prstGeom prst="rect">
            <a:avLst/>
          </a:prstGeom>
        </p:spPr>
      </p:pic>
      <p:sp>
        <p:nvSpPr>
          <p:cNvPr id="14" name="TextBox 13"/>
          <p:cNvSpPr txBox="1"/>
          <p:nvPr/>
        </p:nvSpPr>
        <p:spPr>
          <a:xfrm>
            <a:off x="8118167" y="6086123"/>
            <a:ext cx="1845826" cy="300082"/>
          </a:xfrm>
          <a:prstGeom prst="rect">
            <a:avLst/>
          </a:prstGeom>
          <a:noFill/>
        </p:spPr>
        <p:txBody>
          <a:bodyPr wrap="none" rtlCol="0">
            <a:spAutoFit/>
          </a:bodyPr>
          <a:lstStyle/>
          <a:p>
            <a:r>
              <a:rPr lang="en-US" sz="1350"/>
              <a:t>admixturePlotting_v5.R</a:t>
            </a:r>
            <a:endParaRPr lang="en-US" sz="1350" dirty="0"/>
          </a:p>
        </p:txBody>
      </p:sp>
      <p:sp>
        <p:nvSpPr>
          <p:cNvPr id="2" name="TextBox 1"/>
          <p:cNvSpPr txBox="1"/>
          <p:nvPr/>
        </p:nvSpPr>
        <p:spPr>
          <a:xfrm>
            <a:off x="1769937" y="1327712"/>
            <a:ext cx="1461297" cy="369332"/>
          </a:xfrm>
          <a:prstGeom prst="rect">
            <a:avLst/>
          </a:prstGeom>
          <a:noFill/>
        </p:spPr>
        <p:txBody>
          <a:bodyPr wrap="none" rtlCol="0">
            <a:spAutoFit/>
          </a:bodyPr>
          <a:lstStyle/>
          <a:p>
            <a:r>
              <a:rPr lang="en-US" i="1" dirty="0" err="1"/>
              <a:t>Idotea</a:t>
            </a:r>
            <a:r>
              <a:rPr lang="en-US" i="1" dirty="0"/>
              <a:t> </a:t>
            </a:r>
            <a:r>
              <a:rPr lang="en-US" i="1" dirty="0" err="1"/>
              <a:t>baltica</a:t>
            </a:r>
            <a:endParaRPr lang="en-US" i="1" dirty="0"/>
          </a:p>
        </p:txBody>
      </p:sp>
      <p:pic>
        <p:nvPicPr>
          <p:cNvPr id="6" name="Picture 5"/>
          <p:cNvPicPr>
            <a:picLocks noChangeAspect="1"/>
          </p:cNvPicPr>
          <p:nvPr/>
        </p:nvPicPr>
        <p:blipFill>
          <a:blip r:embed="rId4"/>
          <a:stretch>
            <a:fillRect/>
          </a:stretch>
        </p:blipFill>
        <p:spPr>
          <a:xfrm>
            <a:off x="1524001" y="1761769"/>
            <a:ext cx="3414467" cy="2560850"/>
          </a:xfrm>
          <a:prstGeom prst="rect">
            <a:avLst/>
          </a:prstGeom>
        </p:spPr>
      </p:pic>
      <p:sp>
        <p:nvSpPr>
          <p:cNvPr id="3" name="TextBox 2"/>
          <p:cNvSpPr txBox="1"/>
          <p:nvPr/>
        </p:nvSpPr>
        <p:spPr>
          <a:xfrm>
            <a:off x="303485" y="247596"/>
            <a:ext cx="4394200" cy="923330"/>
          </a:xfrm>
          <a:prstGeom prst="rect">
            <a:avLst/>
          </a:prstGeom>
          <a:noFill/>
        </p:spPr>
        <p:txBody>
          <a:bodyPr wrap="square" rtlCol="0">
            <a:spAutoFit/>
          </a:bodyPr>
          <a:lstStyle/>
          <a:p>
            <a:r>
              <a:rPr lang="en-US" b="1" dirty="0" smtClean="0"/>
              <a:t>Are there really barriers to migration, or is it just increased divergence over increased distances?</a:t>
            </a:r>
            <a:endParaRPr lang="en-US" b="1" dirty="0"/>
          </a:p>
        </p:txBody>
      </p:sp>
    </p:spTree>
    <p:extLst>
      <p:ext uri="{BB962C8B-B14F-4D97-AF65-F5344CB8AC3E}">
        <p14:creationId xmlns:p14="http://schemas.microsoft.com/office/powerpoint/2010/main" val="8477562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49" y="4278087"/>
            <a:ext cx="11725774" cy="2844800"/>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b="7749"/>
          <a:stretch/>
        </p:blipFill>
        <p:spPr>
          <a:xfrm>
            <a:off x="2554514" y="-649514"/>
            <a:ext cx="6983375" cy="5678714"/>
          </a:xfrm>
          <a:prstGeom prst="rect">
            <a:avLst/>
          </a:prstGeom>
        </p:spPr>
      </p:pic>
      <p:sp>
        <p:nvSpPr>
          <p:cNvPr id="8" name="TextBox 7"/>
          <p:cNvSpPr txBox="1"/>
          <p:nvPr/>
        </p:nvSpPr>
        <p:spPr>
          <a:xfrm>
            <a:off x="5811024" y="192506"/>
            <a:ext cx="751424" cy="369332"/>
          </a:xfrm>
          <a:prstGeom prst="rect">
            <a:avLst/>
          </a:prstGeom>
          <a:noFill/>
        </p:spPr>
        <p:txBody>
          <a:bodyPr wrap="none" rtlCol="0">
            <a:spAutoFit/>
          </a:bodyPr>
          <a:lstStyle/>
          <a:p>
            <a:r>
              <a:rPr lang="en-US" dirty="0" smtClean="0"/>
              <a:t>tess3r</a:t>
            </a:r>
            <a:endParaRPr lang="en-US" dirty="0"/>
          </a:p>
        </p:txBody>
      </p:sp>
    </p:spTree>
    <p:extLst>
      <p:ext uri="{BB962C8B-B14F-4D97-AF65-F5344CB8AC3E}">
        <p14:creationId xmlns:p14="http://schemas.microsoft.com/office/powerpoint/2010/main" val="11162399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228" y="0"/>
            <a:ext cx="6858000" cy="6858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0240" y="0"/>
            <a:ext cx="6858000" cy="6858000"/>
          </a:xfrm>
          <a:prstGeom prst="rect">
            <a:avLst/>
          </a:prstGeom>
        </p:spPr>
      </p:pic>
      <p:sp>
        <p:nvSpPr>
          <p:cNvPr id="3" name="TextBox 2"/>
          <p:cNvSpPr txBox="1"/>
          <p:nvPr/>
        </p:nvSpPr>
        <p:spPr>
          <a:xfrm>
            <a:off x="4581144" y="109728"/>
            <a:ext cx="2878160" cy="369332"/>
          </a:xfrm>
          <a:prstGeom prst="rect">
            <a:avLst/>
          </a:prstGeom>
          <a:noFill/>
        </p:spPr>
        <p:txBody>
          <a:bodyPr wrap="none" rtlCol="0">
            <a:spAutoFit/>
          </a:bodyPr>
          <a:lstStyle/>
          <a:p>
            <a:r>
              <a:rPr lang="en-US" dirty="0" smtClean="0"/>
              <a:t>un-PC (only </a:t>
            </a:r>
            <a:r>
              <a:rPr lang="en-US" smtClean="0"/>
              <a:t>clones removed)</a:t>
            </a:r>
            <a:endParaRPr lang="en-US" dirty="0"/>
          </a:p>
        </p:txBody>
      </p:sp>
    </p:spTree>
    <p:extLst>
      <p:ext uri="{BB962C8B-B14F-4D97-AF65-F5344CB8AC3E}">
        <p14:creationId xmlns:p14="http://schemas.microsoft.com/office/powerpoint/2010/main" val="19105954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 y="0"/>
            <a:ext cx="6858000" cy="6858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8013" y="0"/>
            <a:ext cx="6858000" cy="6858000"/>
          </a:xfrm>
          <a:prstGeom prst="rect">
            <a:avLst/>
          </a:prstGeom>
        </p:spPr>
      </p:pic>
      <p:sp>
        <p:nvSpPr>
          <p:cNvPr id="5" name="TextBox 4"/>
          <p:cNvSpPr txBox="1"/>
          <p:nvPr/>
        </p:nvSpPr>
        <p:spPr>
          <a:xfrm>
            <a:off x="2359152" y="128016"/>
            <a:ext cx="6625532" cy="369332"/>
          </a:xfrm>
          <a:prstGeom prst="rect">
            <a:avLst/>
          </a:prstGeom>
          <a:noFill/>
        </p:spPr>
        <p:txBody>
          <a:bodyPr wrap="none" rtlCol="0">
            <a:spAutoFit/>
          </a:bodyPr>
          <a:lstStyle/>
          <a:p>
            <a:r>
              <a:rPr lang="en-US" dirty="0" smtClean="0"/>
              <a:t>Un-PC, after removing clones and highly </a:t>
            </a:r>
            <a:r>
              <a:rPr lang="en-US" dirty="0" smtClean="0"/>
              <a:t>dissimilar </a:t>
            </a:r>
            <a:r>
              <a:rPr lang="en-US" dirty="0" smtClean="0"/>
              <a:t>pops (SYL and FIS)</a:t>
            </a:r>
            <a:endParaRPr lang="en-US" dirty="0"/>
          </a:p>
        </p:txBody>
      </p:sp>
    </p:spTree>
    <p:extLst>
      <p:ext uri="{BB962C8B-B14F-4D97-AF65-F5344CB8AC3E}">
        <p14:creationId xmlns:p14="http://schemas.microsoft.com/office/powerpoint/2010/main" val="545696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41158" y="469232"/>
            <a:ext cx="11574378" cy="5787189"/>
            <a:chOff x="368968" y="228600"/>
            <a:chExt cx="12801600" cy="640080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9768" y="228600"/>
              <a:ext cx="6400800" cy="64008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968" y="228600"/>
              <a:ext cx="6400800" cy="6400800"/>
            </a:xfrm>
            <a:prstGeom prst="rect">
              <a:avLst/>
            </a:prstGeom>
          </p:spPr>
        </p:pic>
      </p:grpSp>
    </p:spTree>
    <p:extLst>
      <p:ext uri="{BB962C8B-B14F-4D97-AF65-F5344CB8AC3E}">
        <p14:creationId xmlns:p14="http://schemas.microsoft.com/office/powerpoint/2010/main" val="5797259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527" y="641319"/>
            <a:ext cx="5627862" cy="562786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327" y="641320"/>
            <a:ext cx="5627862" cy="5627862"/>
          </a:xfrm>
          <a:prstGeom prst="rect">
            <a:avLst/>
          </a:prstGeom>
        </p:spPr>
      </p:pic>
    </p:spTree>
    <p:extLst>
      <p:ext uri="{BB962C8B-B14F-4D97-AF65-F5344CB8AC3E}">
        <p14:creationId xmlns:p14="http://schemas.microsoft.com/office/powerpoint/2010/main" val="18217547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a:extLst>
              <a:ext uri="{28A0092B-C50C-407E-A947-70E740481C1C}">
                <a14:useLocalDpi xmlns:a14="http://schemas.microsoft.com/office/drawing/2010/main" val="0"/>
              </a:ext>
            </a:extLst>
          </a:blip>
          <a:srcRect t="24542" r="17074" b="24936"/>
          <a:stretch/>
        </p:blipFill>
        <p:spPr>
          <a:xfrm>
            <a:off x="29834" y="796192"/>
            <a:ext cx="4048666" cy="2466586"/>
          </a:xfrm>
          <a:prstGeom prst="rect">
            <a:avLst/>
          </a:prstGeom>
        </p:spPr>
      </p:pic>
      <p:sp>
        <p:nvSpPr>
          <p:cNvPr id="4" name="TextBox 3"/>
          <p:cNvSpPr txBox="1"/>
          <p:nvPr/>
        </p:nvSpPr>
        <p:spPr>
          <a:xfrm>
            <a:off x="224720" y="2774542"/>
            <a:ext cx="377026" cy="261610"/>
          </a:xfrm>
          <a:prstGeom prst="rect">
            <a:avLst/>
          </a:prstGeom>
          <a:noFill/>
        </p:spPr>
        <p:txBody>
          <a:bodyPr wrap="none" rtlCol="0">
            <a:spAutoFit/>
          </a:bodyPr>
          <a:lstStyle/>
          <a:p>
            <a:r>
              <a:rPr lang="en-US" sz="1100" smtClean="0">
                <a:solidFill>
                  <a:schemeClr val="accent6">
                    <a:lumMod val="50000"/>
                  </a:schemeClr>
                </a:solidFill>
              </a:rPr>
              <a:t>SYL</a:t>
            </a:r>
            <a:endParaRPr lang="en-US" sz="1100">
              <a:solidFill>
                <a:schemeClr val="accent6">
                  <a:lumMod val="50000"/>
                </a:schemeClr>
              </a:solidFill>
            </a:endParaRPr>
          </a:p>
        </p:txBody>
      </p:sp>
      <p:sp>
        <p:nvSpPr>
          <p:cNvPr id="9" name="TextBox 8"/>
          <p:cNvSpPr txBox="1"/>
          <p:nvPr/>
        </p:nvSpPr>
        <p:spPr>
          <a:xfrm>
            <a:off x="919778" y="2054357"/>
            <a:ext cx="348172" cy="261610"/>
          </a:xfrm>
          <a:prstGeom prst="rect">
            <a:avLst/>
          </a:prstGeom>
          <a:noFill/>
        </p:spPr>
        <p:txBody>
          <a:bodyPr wrap="none" rtlCol="0">
            <a:spAutoFit/>
          </a:bodyPr>
          <a:lstStyle/>
          <a:p>
            <a:r>
              <a:rPr lang="en-US" sz="1100" dirty="0" smtClean="0">
                <a:solidFill>
                  <a:schemeClr val="accent2">
                    <a:lumMod val="75000"/>
                  </a:schemeClr>
                </a:solidFill>
              </a:rPr>
              <a:t>FIS</a:t>
            </a:r>
            <a:endParaRPr lang="en-US" sz="1100" dirty="0">
              <a:solidFill>
                <a:schemeClr val="accent2">
                  <a:lumMod val="75000"/>
                </a:schemeClr>
              </a:solidFill>
            </a:endParaRPr>
          </a:p>
        </p:txBody>
      </p:sp>
      <p:sp>
        <p:nvSpPr>
          <p:cNvPr id="7" name="Oval 6"/>
          <p:cNvSpPr/>
          <p:nvPr/>
        </p:nvSpPr>
        <p:spPr>
          <a:xfrm>
            <a:off x="7068312" y="1682491"/>
            <a:ext cx="274320" cy="585222"/>
          </a:xfrm>
          <a:prstGeom prst="ellipse">
            <a:avLst/>
          </a:prstGeom>
          <a:noFill/>
          <a:ln w="28575">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z</a:t>
            </a:r>
            <a:endParaRPr lang="en-US" dirty="0"/>
          </a:p>
        </p:txBody>
      </p:sp>
      <p:sp>
        <p:nvSpPr>
          <p:cNvPr id="10" name="TextBox 9"/>
          <p:cNvSpPr txBox="1"/>
          <p:nvPr/>
        </p:nvSpPr>
        <p:spPr>
          <a:xfrm>
            <a:off x="7008944" y="2349273"/>
            <a:ext cx="393056" cy="307777"/>
          </a:xfrm>
          <a:prstGeom prst="rect">
            <a:avLst/>
          </a:prstGeom>
          <a:noFill/>
        </p:spPr>
        <p:txBody>
          <a:bodyPr wrap="none" rtlCol="0">
            <a:spAutoFit/>
          </a:bodyPr>
          <a:lstStyle/>
          <a:p>
            <a:r>
              <a:rPr lang="en-US" sz="1400" dirty="0" smtClean="0">
                <a:solidFill>
                  <a:schemeClr val="accent2">
                    <a:lumMod val="75000"/>
                  </a:schemeClr>
                </a:solidFill>
              </a:rPr>
              <a:t>FIS</a:t>
            </a:r>
            <a:endParaRPr lang="en-US" sz="1400" dirty="0">
              <a:solidFill>
                <a:schemeClr val="accent2">
                  <a:lumMod val="75000"/>
                </a:schemeClr>
              </a:solidFill>
            </a:endParaRPr>
          </a:p>
        </p:txBody>
      </p:sp>
      <p:sp>
        <p:nvSpPr>
          <p:cNvPr id="11" name="Oval 10"/>
          <p:cNvSpPr/>
          <p:nvPr/>
        </p:nvSpPr>
        <p:spPr>
          <a:xfrm>
            <a:off x="4705997" y="1527057"/>
            <a:ext cx="387211" cy="612640"/>
          </a:xfrm>
          <a:prstGeom prst="ellipse">
            <a:avLst/>
          </a:prstGeom>
          <a:noFill/>
          <a:ln w="28575">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z</a:t>
            </a:r>
            <a:endParaRPr lang="en-US" dirty="0"/>
          </a:p>
        </p:txBody>
      </p:sp>
      <p:sp>
        <p:nvSpPr>
          <p:cNvPr id="12" name="TextBox 11"/>
          <p:cNvSpPr txBox="1"/>
          <p:nvPr/>
        </p:nvSpPr>
        <p:spPr>
          <a:xfrm>
            <a:off x="4697503" y="2195384"/>
            <a:ext cx="497871" cy="307777"/>
          </a:xfrm>
          <a:prstGeom prst="rect">
            <a:avLst/>
          </a:prstGeom>
          <a:noFill/>
        </p:spPr>
        <p:txBody>
          <a:bodyPr wrap="square" rtlCol="0">
            <a:spAutoFit/>
          </a:bodyPr>
          <a:lstStyle/>
          <a:p>
            <a:r>
              <a:rPr lang="en-US" sz="1400" dirty="0" smtClean="0">
                <a:solidFill>
                  <a:schemeClr val="accent6">
                    <a:lumMod val="75000"/>
                  </a:schemeClr>
                </a:solidFill>
              </a:rPr>
              <a:t>SYL</a:t>
            </a:r>
            <a:endParaRPr lang="en-US" sz="1400" dirty="0">
              <a:solidFill>
                <a:schemeClr val="accent6">
                  <a:lumMod val="75000"/>
                </a:schemeClr>
              </a:solidFill>
            </a:endParaRPr>
          </a:p>
        </p:txBody>
      </p:sp>
      <p:cxnSp>
        <p:nvCxnSpPr>
          <p:cNvPr id="14" name="Straight Arrow Connector 13"/>
          <p:cNvCxnSpPr>
            <a:stCxn id="4" idx="2"/>
          </p:cNvCxnSpPr>
          <p:nvPr/>
        </p:nvCxnSpPr>
        <p:spPr>
          <a:xfrm>
            <a:off x="413233" y="3036152"/>
            <a:ext cx="668836" cy="941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9" idx="2"/>
          </p:cNvCxnSpPr>
          <p:nvPr/>
        </p:nvCxnSpPr>
        <p:spPr>
          <a:xfrm>
            <a:off x="1093864" y="2315967"/>
            <a:ext cx="677151" cy="3197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842789" y="3977640"/>
            <a:ext cx="3385157" cy="369332"/>
          </a:xfrm>
          <a:prstGeom prst="rect">
            <a:avLst/>
          </a:prstGeom>
          <a:noFill/>
        </p:spPr>
        <p:txBody>
          <a:bodyPr wrap="none" rtlCol="0">
            <a:spAutoFit/>
          </a:bodyPr>
          <a:lstStyle/>
          <a:p>
            <a:r>
              <a:rPr lang="en-US" dirty="0" smtClean="0"/>
              <a:t>SYL, FIS: Low-diversity populations</a:t>
            </a:r>
            <a:endParaRPr lang="en-US" dirty="0"/>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541" y="3447594"/>
            <a:ext cx="2939305" cy="327095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3672" y="1149425"/>
            <a:ext cx="8049768" cy="1550550"/>
          </a:xfrm>
          <a:prstGeom prst="rect">
            <a:avLst/>
          </a:prstGeom>
        </p:spPr>
      </p:pic>
    </p:spTree>
    <p:extLst>
      <p:ext uri="{BB962C8B-B14F-4D97-AF65-F5344CB8AC3E}">
        <p14:creationId xmlns:p14="http://schemas.microsoft.com/office/powerpoint/2010/main" val="3627156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24" y="3401568"/>
            <a:ext cx="3407664" cy="3145536"/>
          </a:xfrm>
          <a:prstGeom prst="rect">
            <a:avLst/>
          </a:prstGeom>
        </p:spPr>
      </p:pic>
      <p:sp>
        <p:nvSpPr>
          <p:cNvPr id="18" name="TextBox 17"/>
          <p:cNvSpPr txBox="1"/>
          <p:nvPr/>
        </p:nvSpPr>
        <p:spPr>
          <a:xfrm>
            <a:off x="6620256" y="544392"/>
            <a:ext cx="2233945" cy="369332"/>
          </a:xfrm>
          <a:prstGeom prst="rect">
            <a:avLst/>
          </a:prstGeom>
          <a:noFill/>
        </p:spPr>
        <p:txBody>
          <a:bodyPr wrap="none" rtlCol="0">
            <a:spAutoFit/>
          </a:bodyPr>
          <a:lstStyle/>
          <a:p>
            <a:r>
              <a:rPr lang="en-US" dirty="0" smtClean="0"/>
              <a:t>EEMS </a:t>
            </a:r>
            <a:r>
              <a:rPr lang="en-US" smtClean="0"/>
              <a:t>diagnostic plots</a:t>
            </a:r>
            <a:endParaRPr lang="en-US"/>
          </a:p>
        </p:txBody>
      </p:sp>
      <p:sp>
        <p:nvSpPr>
          <p:cNvPr id="20" name="TextBox 19"/>
          <p:cNvSpPr txBox="1"/>
          <p:nvPr/>
        </p:nvSpPr>
        <p:spPr>
          <a:xfrm>
            <a:off x="673608" y="3717278"/>
            <a:ext cx="510076" cy="369332"/>
          </a:xfrm>
          <a:prstGeom prst="rect">
            <a:avLst/>
          </a:prstGeom>
          <a:noFill/>
        </p:spPr>
        <p:txBody>
          <a:bodyPr wrap="none" rtlCol="0">
            <a:spAutoFit/>
          </a:bodyPr>
          <a:lstStyle/>
          <a:p>
            <a:r>
              <a:rPr lang="en-US" smtClean="0"/>
              <a:t>IBD</a:t>
            </a:r>
            <a:endParaRPr lang="en-US"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824" y="-32863"/>
            <a:ext cx="3720633" cy="3434431"/>
          </a:xfrm>
          <a:prstGeom prst="rect">
            <a:avLst/>
          </a:prstGeom>
        </p:spPr>
      </p:pic>
      <p:sp>
        <p:nvSpPr>
          <p:cNvPr id="5" name="TextBox 4"/>
          <p:cNvSpPr txBox="1"/>
          <p:nvPr/>
        </p:nvSpPr>
        <p:spPr>
          <a:xfrm>
            <a:off x="673608" y="359726"/>
            <a:ext cx="2663358" cy="338554"/>
          </a:xfrm>
          <a:prstGeom prst="rect">
            <a:avLst/>
          </a:prstGeom>
          <a:noFill/>
        </p:spPr>
        <p:txBody>
          <a:bodyPr wrap="none" rtlCol="0">
            <a:spAutoFit/>
          </a:bodyPr>
          <a:lstStyle/>
          <a:p>
            <a:r>
              <a:rPr lang="en-US" sz="1600" dirty="0" smtClean="0"/>
              <a:t>No trends, </a:t>
            </a:r>
            <a:r>
              <a:rPr lang="en-US" sz="1600" smtClean="0"/>
              <a:t>no autocorrelation</a:t>
            </a:r>
            <a:endParaRPr lang="en-US" sz="1600" dirty="0"/>
          </a:p>
        </p:txBody>
      </p:sp>
      <p:grpSp>
        <p:nvGrpSpPr>
          <p:cNvPr id="12" name="Group 11"/>
          <p:cNvGrpSpPr/>
          <p:nvPr/>
        </p:nvGrpSpPr>
        <p:grpSpPr>
          <a:xfrm>
            <a:off x="3523488" y="1371421"/>
            <a:ext cx="8668512" cy="4060294"/>
            <a:chOff x="3523488" y="1265259"/>
            <a:chExt cx="9795839" cy="4588329"/>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3488" y="1265259"/>
              <a:ext cx="4970690" cy="4588329"/>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48637" y="1265259"/>
              <a:ext cx="4970690" cy="4588329"/>
            </a:xfrm>
            <a:prstGeom prst="rect">
              <a:avLst/>
            </a:prstGeom>
          </p:spPr>
        </p:pic>
      </p:grpSp>
    </p:spTree>
    <p:extLst>
      <p:ext uri="{BB962C8B-B14F-4D97-AF65-F5344CB8AC3E}">
        <p14:creationId xmlns:p14="http://schemas.microsoft.com/office/powerpoint/2010/main" val="15473139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49" y="-154231"/>
            <a:ext cx="5908485" cy="520822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4237" y="0"/>
            <a:ext cx="5582216" cy="3613299"/>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30146" r="20720" b="24532"/>
          <a:stretch/>
        </p:blipFill>
        <p:spPr>
          <a:xfrm>
            <a:off x="3278091" y="3431638"/>
            <a:ext cx="5675746" cy="3244701"/>
          </a:xfrm>
          <a:prstGeom prst="rect">
            <a:avLst/>
          </a:prstGeom>
          <a:ln>
            <a:solidFill>
              <a:schemeClr val="tx1"/>
            </a:solidFill>
          </a:ln>
        </p:spPr>
      </p:pic>
    </p:spTree>
    <p:extLst>
      <p:ext uri="{BB962C8B-B14F-4D97-AF65-F5344CB8AC3E}">
        <p14:creationId xmlns:p14="http://schemas.microsoft.com/office/powerpoint/2010/main" val="2129231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007" y="0"/>
            <a:ext cx="6430079" cy="6858000"/>
          </a:xfrm>
          <a:prstGeom prst="rect">
            <a:avLst/>
          </a:prstGeom>
        </p:spPr>
      </p:pic>
      <p:sp>
        <p:nvSpPr>
          <p:cNvPr id="6" name="TextBox 5"/>
          <p:cNvSpPr txBox="1"/>
          <p:nvPr/>
        </p:nvSpPr>
        <p:spPr>
          <a:xfrm>
            <a:off x="6128962" y="6526768"/>
            <a:ext cx="5900590" cy="369332"/>
          </a:xfrm>
          <a:prstGeom prst="rect">
            <a:avLst/>
          </a:prstGeom>
          <a:noFill/>
        </p:spPr>
        <p:txBody>
          <a:bodyPr wrap="none" rtlCol="0">
            <a:spAutoFit/>
          </a:bodyPr>
          <a:lstStyle/>
          <a:p>
            <a:r>
              <a:rPr lang="en-US" dirty="0" smtClean="0"/>
              <a:t>Idotea_2019  “NC” </a:t>
            </a:r>
            <a:r>
              <a:rPr lang="mr-IN" dirty="0" smtClean="0"/>
              <a:t>–</a:t>
            </a:r>
            <a:r>
              <a:rPr lang="en-US" dirty="0" smtClean="0"/>
              <a:t> no clones  (idotea_ibs620_noclones2.R)</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2580" y="-64008"/>
            <a:ext cx="6113355" cy="6803136"/>
          </a:xfrm>
          <a:prstGeom prst="rect">
            <a:avLst/>
          </a:prstGeom>
        </p:spPr>
      </p:pic>
      <p:sp>
        <p:nvSpPr>
          <p:cNvPr id="7" name="TextBox 6"/>
          <p:cNvSpPr txBox="1"/>
          <p:nvPr/>
        </p:nvSpPr>
        <p:spPr>
          <a:xfrm>
            <a:off x="2537017" y="151892"/>
            <a:ext cx="9492535" cy="369332"/>
          </a:xfrm>
          <a:prstGeom prst="rect">
            <a:avLst/>
          </a:prstGeom>
          <a:noFill/>
        </p:spPr>
        <p:txBody>
          <a:bodyPr wrap="none" rtlCol="0">
            <a:spAutoFit/>
          </a:bodyPr>
          <a:lstStyle/>
          <a:p>
            <a:r>
              <a:rPr lang="en-US" dirty="0" smtClean="0"/>
              <a:t>PCA rarely recapitulates maps. “Horseshoe” is a typical artifact of divergence increase with distance.</a:t>
            </a:r>
            <a:endParaRPr lang="en-US" dirty="0"/>
          </a:p>
        </p:txBody>
      </p:sp>
    </p:spTree>
    <p:extLst>
      <p:ext uri="{BB962C8B-B14F-4D97-AF65-F5344CB8AC3E}">
        <p14:creationId xmlns:p14="http://schemas.microsoft.com/office/powerpoint/2010/main" val="2210292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007" y="0"/>
            <a:ext cx="6430079"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0712" y="-82296"/>
            <a:ext cx="6335210" cy="7050024"/>
          </a:xfrm>
          <a:prstGeom prst="rect">
            <a:avLst/>
          </a:prstGeom>
        </p:spPr>
      </p:pic>
      <p:sp>
        <p:nvSpPr>
          <p:cNvPr id="7" name="TextBox 6"/>
          <p:cNvSpPr txBox="1"/>
          <p:nvPr/>
        </p:nvSpPr>
        <p:spPr>
          <a:xfrm>
            <a:off x="6783463" y="152400"/>
            <a:ext cx="4972067" cy="369332"/>
          </a:xfrm>
          <a:prstGeom prst="rect">
            <a:avLst/>
          </a:prstGeom>
          <a:noFill/>
        </p:spPr>
        <p:txBody>
          <a:bodyPr wrap="none" rtlCol="0">
            <a:spAutoFit/>
          </a:bodyPr>
          <a:lstStyle/>
          <a:p>
            <a:r>
              <a:rPr lang="en-US" dirty="0" smtClean="0"/>
              <a:t>Without outlying individuals (SYL, a couple of TJA)</a:t>
            </a:r>
            <a:endParaRPr lang="en-US" dirty="0"/>
          </a:p>
        </p:txBody>
      </p:sp>
    </p:spTree>
    <p:extLst>
      <p:ext uri="{BB962C8B-B14F-4D97-AF65-F5344CB8AC3E}">
        <p14:creationId xmlns:p14="http://schemas.microsoft.com/office/powerpoint/2010/main" val="18393958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164" y="4572010"/>
            <a:ext cx="8794331" cy="213360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1498" y="-296265"/>
            <a:ext cx="6046503" cy="5329880"/>
          </a:xfrm>
          <a:prstGeom prst="rect">
            <a:avLst/>
          </a:prstGeom>
        </p:spPr>
      </p:pic>
      <p:sp>
        <p:nvSpPr>
          <p:cNvPr id="14" name="TextBox 13"/>
          <p:cNvSpPr txBox="1"/>
          <p:nvPr/>
        </p:nvSpPr>
        <p:spPr>
          <a:xfrm>
            <a:off x="8118167" y="6086123"/>
            <a:ext cx="1845826" cy="300082"/>
          </a:xfrm>
          <a:prstGeom prst="rect">
            <a:avLst/>
          </a:prstGeom>
          <a:noFill/>
        </p:spPr>
        <p:txBody>
          <a:bodyPr wrap="none" rtlCol="0">
            <a:spAutoFit/>
          </a:bodyPr>
          <a:lstStyle/>
          <a:p>
            <a:r>
              <a:rPr lang="en-US" sz="1350"/>
              <a:t>admixturePlotting_v5.R</a:t>
            </a:r>
            <a:endParaRPr lang="en-US" sz="1350" dirty="0"/>
          </a:p>
        </p:txBody>
      </p:sp>
      <p:sp>
        <p:nvSpPr>
          <p:cNvPr id="2" name="TextBox 1"/>
          <p:cNvSpPr txBox="1"/>
          <p:nvPr/>
        </p:nvSpPr>
        <p:spPr>
          <a:xfrm>
            <a:off x="1769937" y="1327712"/>
            <a:ext cx="1461297" cy="369332"/>
          </a:xfrm>
          <a:prstGeom prst="rect">
            <a:avLst/>
          </a:prstGeom>
          <a:noFill/>
        </p:spPr>
        <p:txBody>
          <a:bodyPr wrap="none" rtlCol="0">
            <a:spAutoFit/>
          </a:bodyPr>
          <a:lstStyle/>
          <a:p>
            <a:r>
              <a:rPr lang="en-US" i="1" dirty="0" err="1"/>
              <a:t>Idotea</a:t>
            </a:r>
            <a:r>
              <a:rPr lang="en-US" i="1" dirty="0"/>
              <a:t> </a:t>
            </a:r>
            <a:r>
              <a:rPr lang="en-US" i="1" dirty="0" err="1"/>
              <a:t>baltica</a:t>
            </a:r>
            <a:endParaRPr lang="en-US" i="1" dirty="0"/>
          </a:p>
        </p:txBody>
      </p:sp>
      <p:pic>
        <p:nvPicPr>
          <p:cNvPr id="6" name="Picture 5"/>
          <p:cNvPicPr>
            <a:picLocks noChangeAspect="1"/>
          </p:cNvPicPr>
          <p:nvPr/>
        </p:nvPicPr>
        <p:blipFill>
          <a:blip r:embed="rId4"/>
          <a:stretch>
            <a:fillRect/>
          </a:stretch>
        </p:blipFill>
        <p:spPr>
          <a:xfrm>
            <a:off x="1524001" y="1761769"/>
            <a:ext cx="3414467" cy="2560850"/>
          </a:xfrm>
          <a:prstGeom prst="rect">
            <a:avLst/>
          </a:prstGeom>
        </p:spPr>
      </p:pic>
      <p:sp>
        <p:nvSpPr>
          <p:cNvPr id="7" name="TextBox 6"/>
          <p:cNvSpPr txBox="1"/>
          <p:nvPr/>
        </p:nvSpPr>
        <p:spPr>
          <a:xfrm>
            <a:off x="286525" y="256006"/>
            <a:ext cx="4425176" cy="646331"/>
          </a:xfrm>
          <a:prstGeom prst="rect">
            <a:avLst/>
          </a:prstGeom>
          <a:noFill/>
        </p:spPr>
        <p:txBody>
          <a:bodyPr wrap="square" rtlCol="0">
            <a:spAutoFit/>
          </a:bodyPr>
          <a:lstStyle/>
          <a:p>
            <a:r>
              <a:rPr lang="en-US" dirty="0" smtClean="0"/>
              <a:t>Let’s just visualize our clusters on a map to get </a:t>
            </a:r>
            <a:r>
              <a:rPr lang="en-US" smtClean="0"/>
              <a:t>an intuition of what might be going on</a:t>
            </a:r>
            <a:endParaRPr lang="en-US" dirty="0"/>
          </a:p>
        </p:txBody>
      </p:sp>
    </p:spTree>
    <p:extLst>
      <p:ext uri="{BB962C8B-B14F-4D97-AF65-F5344CB8AC3E}">
        <p14:creationId xmlns:p14="http://schemas.microsoft.com/office/powerpoint/2010/main" val="378731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49" y="4278087"/>
            <a:ext cx="11725774" cy="2844800"/>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b="7749"/>
          <a:stretch/>
        </p:blipFill>
        <p:spPr>
          <a:xfrm>
            <a:off x="2554514" y="-649514"/>
            <a:ext cx="6983375" cy="5678714"/>
          </a:xfrm>
          <a:prstGeom prst="rect">
            <a:avLst/>
          </a:prstGeom>
        </p:spPr>
      </p:pic>
      <p:sp>
        <p:nvSpPr>
          <p:cNvPr id="8" name="TextBox 7"/>
          <p:cNvSpPr txBox="1"/>
          <p:nvPr/>
        </p:nvSpPr>
        <p:spPr>
          <a:xfrm>
            <a:off x="553224" y="522706"/>
            <a:ext cx="1193660" cy="584775"/>
          </a:xfrm>
          <a:prstGeom prst="rect">
            <a:avLst/>
          </a:prstGeom>
          <a:noFill/>
        </p:spPr>
        <p:txBody>
          <a:bodyPr wrap="none" rtlCol="0">
            <a:spAutoFit/>
          </a:bodyPr>
          <a:lstStyle/>
          <a:p>
            <a:r>
              <a:rPr lang="en-US" sz="3200" dirty="0" smtClean="0"/>
              <a:t>tess3r</a:t>
            </a:r>
            <a:endParaRPr lang="en-US" sz="3200" dirty="0"/>
          </a:p>
        </p:txBody>
      </p:sp>
    </p:spTree>
    <p:extLst>
      <p:ext uri="{BB962C8B-B14F-4D97-AF65-F5344CB8AC3E}">
        <p14:creationId xmlns:p14="http://schemas.microsoft.com/office/powerpoint/2010/main" val="1482561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49" y="-101602"/>
            <a:ext cx="5902984" cy="5203371"/>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6542" y="-101603"/>
            <a:ext cx="5902984" cy="5203371"/>
          </a:xfrm>
          <a:prstGeom prst="rect">
            <a:avLst/>
          </a:prstGeom>
        </p:spPr>
      </p:pic>
    </p:spTree>
    <p:extLst>
      <p:ext uri="{BB962C8B-B14F-4D97-AF65-F5344CB8AC3E}">
        <p14:creationId xmlns:p14="http://schemas.microsoft.com/office/powerpoint/2010/main" val="1665425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1139" y="-154230"/>
            <a:ext cx="5908484" cy="520821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349" y="-101601"/>
            <a:ext cx="5902984" cy="5203371"/>
          </a:xfrm>
          <a:prstGeom prst="rect">
            <a:avLst/>
          </a:prstGeom>
        </p:spPr>
      </p:pic>
    </p:spTree>
    <p:extLst>
      <p:ext uri="{BB962C8B-B14F-4D97-AF65-F5344CB8AC3E}">
        <p14:creationId xmlns:p14="http://schemas.microsoft.com/office/powerpoint/2010/main" val="909630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542" y="-154230"/>
            <a:ext cx="5908484" cy="520821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49" y="-154231"/>
            <a:ext cx="5908485" cy="5208220"/>
          </a:xfrm>
          <a:prstGeom prst="rect">
            <a:avLst/>
          </a:prstGeom>
        </p:spPr>
      </p:pic>
    </p:spTree>
    <p:extLst>
      <p:ext uri="{BB962C8B-B14F-4D97-AF65-F5344CB8AC3E}">
        <p14:creationId xmlns:p14="http://schemas.microsoft.com/office/powerpoint/2010/main" val="226856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668</TotalTime>
  <Words>722</Words>
  <Application>Microsoft Macintosh PowerPoint</Application>
  <PresentationFormat>Widescreen</PresentationFormat>
  <Paragraphs>80</Paragraphs>
  <Slides>27</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Calibri</vt:lpstr>
      <vt:lpstr>Calibri Light</vt:lpstr>
      <vt:lpstr>Mangal</vt:lpstr>
      <vt:lpstr>Menlo</vt:lpstr>
      <vt:lpstr>Wingdings</vt:lpstr>
      <vt:lpstr>Arial</vt:lpstr>
      <vt:lpstr>Office Theme</vt:lpstr>
      <vt:lpstr>Putting genetic variation  on the 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Putting genetic variation  on the map</dc:title>
  <dc:creator>Misha Matz</dc:creator>
  <cp:lastModifiedBy>Misha Matz</cp:lastModifiedBy>
  <cp:revision>14</cp:revision>
  <dcterms:created xsi:type="dcterms:W3CDTF">2020-02-27T06:25:34Z</dcterms:created>
  <dcterms:modified xsi:type="dcterms:W3CDTF">2020-03-10T21:39:24Z</dcterms:modified>
</cp:coreProperties>
</file>